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handoutMasterIdLst>
    <p:handoutMasterId r:id="rId26"/>
  </p:handoutMasterIdLst>
  <p:sldIdLst>
    <p:sldId id="256" r:id="rId2"/>
    <p:sldId id="257" r:id="rId3"/>
    <p:sldId id="258" r:id="rId4"/>
    <p:sldId id="259" r:id="rId5"/>
    <p:sldId id="260" r:id="rId6"/>
    <p:sldId id="261" r:id="rId7"/>
    <p:sldId id="262" r:id="rId8"/>
    <p:sldId id="265" r:id="rId9"/>
    <p:sldId id="264" r:id="rId10"/>
    <p:sldId id="267" r:id="rId11"/>
    <p:sldId id="266" r:id="rId12"/>
    <p:sldId id="270" r:id="rId13"/>
    <p:sldId id="271" r:id="rId14"/>
    <p:sldId id="268" r:id="rId15"/>
    <p:sldId id="269" r:id="rId16"/>
    <p:sldId id="272" r:id="rId17"/>
    <p:sldId id="273" r:id="rId18"/>
    <p:sldId id="274" r:id="rId19"/>
    <p:sldId id="275" r:id="rId20"/>
    <p:sldId id="276" r:id="rId21"/>
    <p:sldId id="277" r:id="rId22"/>
    <p:sldId id="278" r:id="rId23"/>
    <p:sldId id="279" r:id="rId24"/>
  </p:sldIdLst>
  <p:sldSz cx="9906000" cy="6858000" type="A4"/>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9898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4" autoAdjust="0"/>
    <p:restoredTop sz="94671" autoAdjust="0"/>
  </p:normalViewPr>
  <p:slideViewPr>
    <p:cSldViewPr>
      <p:cViewPr varScale="1">
        <p:scale>
          <a:sx n="70" d="100"/>
          <a:sy n="70" d="100"/>
        </p:scale>
        <p:origin x="-996" y="-108"/>
      </p:cViewPr>
      <p:guideLst>
        <p:guide orient="horz" pos="2160"/>
        <p:guide pos="3120"/>
      </p:guideLst>
    </p:cSldViewPr>
  </p:slideViewPr>
  <p:outlineViewPr>
    <p:cViewPr>
      <p:scale>
        <a:sx n="33" d="100"/>
        <a:sy n="33" d="100"/>
      </p:scale>
      <p:origin x="0" y="14706"/>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53" d="100"/>
          <a:sy n="53" d="100"/>
        </p:scale>
        <p:origin x="-2856"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9CF1AEB-1113-42E2-9BB0-5CA69AF21F54}" type="datetimeFigureOut">
              <a:rPr lang="en-US" smtClean="0"/>
              <a:t>9/25/2017</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590F89F-29BA-4048-9B24-91C324C5C187}" type="slidenum">
              <a:rPr lang="en-US" smtClean="0"/>
              <a:t>‹#›</a:t>
            </a:fld>
            <a:endParaRPr lang="en-US" dirty="0"/>
          </a:p>
        </p:txBody>
      </p:sp>
    </p:spTree>
    <p:extLst>
      <p:ext uri="{BB962C8B-B14F-4D97-AF65-F5344CB8AC3E}">
        <p14:creationId xmlns:p14="http://schemas.microsoft.com/office/powerpoint/2010/main" val="36194715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96B561E-6FE2-4B54-9A56-18FF618042A4}" type="datetimeFigureOut">
              <a:rPr lang="en-US" smtClean="0"/>
              <a:t>9/25/2017</a:t>
            </a:fld>
            <a:endParaRPr lang="en-US" dirty="0"/>
          </a:p>
        </p:txBody>
      </p:sp>
      <p:sp>
        <p:nvSpPr>
          <p:cNvPr id="4" name="Slide Image Placeholder 3"/>
          <p:cNvSpPr>
            <a:spLocks noGrp="1" noRot="1" noChangeAspect="1"/>
          </p:cNvSpPr>
          <p:nvPr>
            <p:ph type="sldImg" idx="2"/>
          </p:nvPr>
        </p:nvSpPr>
        <p:spPr>
          <a:xfrm>
            <a:off x="952500" y="685800"/>
            <a:ext cx="4953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F75FD08-5006-46E3-91DA-077A12A3EB8E}" type="slidenum">
              <a:rPr lang="en-US" smtClean="0"/>
              <a:t>‹#›</a:t>
            </a:fld>
            <a:endParaRPr lang="en-US" dirty="0"/>
          </a:p>
        </p:txBody>
      </p:sp>
    </p:spTree>
    <p:extLst>
      <p:ext uri="{BB962C8B-B14F-4D97-AF65-F5344CB8AC3E}">
        <p14:creationId xmlns:p14="http://schemas.microsoft.com/office/powerpoint/2010/main" val="7307456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52500" y="685800"/>
            <a:ext cx="4953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F75FD08-5006-46E3-91DA-077A12A3EB8E}" type="slidenum">
              <a:rPr lang="en-US" smtClean="0"/>
              <a:t>8</a:t>
            </a:fld>
            <a:endParaRPr lang="en-US" dirty="0"/>
          </a:p>
        </p:txBody>
      </p:sp>
    </p:spTree>
    <p:extLst>
      <p:ext uri="{BB962C8B-B14F-4D97-AF65-F5344CB8AC3E}">
        <p14:creationId xmlns:p14="http://schemas.microsoft.com/office/powerpoint/2010/main" val="24562004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2130429"/>
            <a:ext cx="84201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8F4C778-6048-4880-AF90-8188927FD98C}" type="datetimeFigureOut">
              <a:rPr lang="en-US" smtClean="0"/>
              <a:t>9/25/2017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D1BC5F8-18B6-4BCB-A6E0-7540E0075329}" type="slidenum">
              <a:rPr lang="en-US" smtClean="0"/>
              <a:t>‹#›</a:t>
            </a:fld>
            <a:endParaRPr lang="en-US" dirty="0"/>
          </a:p>
        </p:txBody>
      </p:sp>
    </p:spTree>
    <p:extLst>
      <p:ext uri="{BB962C8B-B14F-4D97-AF65-F5344CB8AC3E}">
        <p14:creationId xmlns:p14="http://schemas.microsoft.com/office/powerpoint/2010/main" val="7080598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8F4C778-6048-4880-AF90-8188927FD98C}" type="datetimeFigureOut">
              <a:rPr lang="en-US" smtClean="0"/>
              <a:t>9/25/2017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D1BC5F8-18B6-4BCB-A6E0-7540E0075329}" type="slidenum">
              <a:rPr lang="en-US" smtClean="0"/>
              <a:t>‹#›</a:t>
            </a:fld>
            <a:endParaRPr lang="en-US" dirty="0"/>
          </a:p>
        </p:txBody>
      </p:sp>
    </p:spTree>
    <p:extLst>
      <p:ext uri="{BB962C8B-B14F-4D97-AF65-F5344CB8AC3E}">
        <p14:creationId xmlns:p14="http://schemas.microsoft.com/office/powerpoint/2010/main" val="23905771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81850" y="274642"/>
            <a:ext cx="222885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95300" y="274642"/>
            <a:ext cx="652145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8F4C778-6048-4880-AF90-8188927FD98C}" type="datetimeFigureOut">
              <a:rPr lang="en-US" smtClean="0"/>
              <a:t>9/25/2017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D1BC5F8-18B6-4BCB-A6E0-7540E0075329}" type="slidenum">
              <a:rPr lang="en-US" smtClean="0"/>
              <a:t>‹#›</a:t>
            </a:fld>
            <a:endParaRPr lang="en-US" dirty="0"/>
          </a:p>
        </p:txBody>
      </p:sp>
    </p:spTree>
    <p:extLst>
      <p:ext uri="{BB962C8B-B14F-4D97-AF65-F5344CB8AC3E}">
        <p14:creationId xmlns:p14="http://schemas.microsoft.com/office/powerpoint/2010/main" val="36411248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8F4C778-6048-4880-AF90-8188927FD98C}" type="datetimeFigureOut">
              <a:rPr lang="en-US" smtClean="0"/>
              <a:t>9/25/2017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D1BC5F8-18B6-4BCB-A6E0-7540E0075329}" type="slidenum">
              <a:rPr lang="en-US" smtClean="0"/>
              <a:t>‹#›</a:t>
            </a:fld>
            <a:endParaRPr lang="en-US" dirty="0"/>
          </a:p>
        </p:txBody>
      </p:sp>
    </p:spTree>
    <p:extLst>
      <p:ext uri="{BB962C8B-B14F-4D97-AF65-F5344CB8AC3E}">
        <p14:creationId xmlns:p14="http://schemas.microsoft.com/office/powerpoint/2010/main" val="15170376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506" y="4406901"/>
            <a:ext cx="84201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82506" y="2906716"/>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8F4C778-6048-4880-AF90-8188927FD98C}" type="datetimeFigureOut">
              <a:rPr lang="en-US" smtClean="0"/>
              <a:t>9/25/2017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D1BC5F8-18B6-4BCB-A6E0-7540E0075329}" type="slidenum">
              <a:rPr lang="en-US" smtClean="0"/>
              <a:t>‹#›</a:t>
            </a:fld>
            <a:endParaRPr lang="en-US" dirty="0"/>
          </a:p>
        </p:txBody>
      </p:sp>
    </p:spTree>
    <p:extLst>
      <p:ext uri="{BB962C8B-B14F-4D97-AF65-F5344CB8AC3E}">
        <p14:creationId xmlns:p14="http://schemas.microsoft.com/office/powerpoint/2010/main" val="806704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8F4C778-6048-4880-AF90-8188927FD98C}" type="datetimeFigureOut">
              <a:rPr lang="en-US" smtClean="0"/>
              <a:t>9/25/2017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D1BC5F8-18B6-4BCB-A6E0-7540E0075329}" type="slidenum">
              <a:rPr lang="en-US" smtClean="0"/>
              <a:t>‹#›</a:t>
            </a:fld>
            <a:endParaRPr lang="en-US" dirty="0"/>
          </a:p>
        </p:txBody>
      </p:sp>
    </p:spTree>
    <p:extLst>
      <p:ext uri="{BB962C8B-B14F-4D97-AF65-F5344CB8AC3E}">
        <p14:creationId xmlns:p14="http://schemas.microsoft.com/office/powerpoint/2010/main" val="41568541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95302"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95302"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032112" y="1535113"/>
            <a:ext cx="4378591"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32112" y="2174875"/>
            <a:ext cx="4378591"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8F4C778-6048-4880-AF90-8188927FD98C}" type="datetimeFigureOut">
              <a:rPr lang="en-US" smtClean="0"/>
              <a:t>9/25/2017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D1BC5F8-18B6-4BCB-A6E0-7540E0075329}" type="slidenum">
              <a:rPr lang="en-US" smtClean="0"/>
              <a:t>‹#›</a:t>
            </a:fld>
            <a:endParaRPr lang="en-US" dirty="0"/>
          </a:p>
        </p:txBody>
      </p:sp>
    </p:spTree>
    <p:extLst>
      <p:ext uri="{BB962C8B-B14F-4D97-AF65-F5344CB8AC3E}">
        <p14:creationId xmlns:p14="http://schemas.microsoft.com/office/powerpoint/2010/main" val="19321848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8F4C778-6048-4880-AF90-8188927FD98C}" type="datetimeFigureOut">
              <a:rPr lang="en-US" smtClean="0"/>
              <a:t>9/25/2017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D1BC5F8-18B6-4BCB-A6E0-7540E0075329}" type="slidenum">
              <a:rPr lang="en-US" smtClean="0"/>
              <a:t>‹#›</a:t>
            </a:fld>
            <a:endParaRPr lang="en-US" dirty="0"/>
          </a:p>
        </p:txBody>
      </p:sp>
    </p:spTree>
    <p:extLst>
      <p:ext uri="{BB962C8B-B14F-4D97-AF65-F5344CB8AC3E}">
        <p14:creationId xmlns:p14="http://schemas.microsoft.com/office/powerpoint/2010/main" val="27040745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F4C778-6048-4880-AF90-8188927FD98C}" type="datetimeFigureOut">
              <a:rPr lang="en-US" smtClean="0"/>
              <a:t>9/25/2017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D1BC5F8-18B6-4BCB-A6E0-7540E0075329}" type="slidenum">
              <a:rPr lang="en-US" smtClean="0"/>
              <a:t>‹#›</a:t>
            </a:fld>
            <a:endParaRPr lang="en-US" dirty="0"/>
          </a:p>
        </p:txBody>
      </p:sp>
    </p:spTree>
    <p:extLst>
      <p:ext uri="{BB962C8B-B14F-4D97-AF65-F5344CB8AC3E}">
        <p14:creationId xmlns:p14="http://schemas.microsoft.com/office/powerpoint/2010/main" val="13338037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2" y="273050"/>
            <a:ext cx="3259006"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872972" y="273054"/>
            <a:ext cx="5537728"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95302"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8F4C778-6048-4880-AF90-8188927FD98C}" type="datetimeFigureOut">
              <a:rPr lang="en-US" smtClean="0"/>
              <a:t>9/25/2017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D1BC5F8-18B6-4BCB-A6E0-7540E0075329}" type="slidenum">
              <a:rPr lang="en-US" smtClean="0"/>
              <a:t>‹#›</a:t>
            </a:fld>
            <a:endParaRPr lang="en-US" dirty="0"/>
          </a:p>
        </p:txBody>
      </p:sp>
    </p:spTree>
    <p:extLst>
      <p:ext uri="{BB962C8B-B14F-4D97-AF65-F5344CB8AC3E}">
        <p14:creationId xmlns:p14="http://schemas.microsoft.com/office/powerpoint/2010/main" val="9207305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645" y="4800600"/>
            <a:ext cx="59436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8F4C778-6048-4880-AF90-8188927FD98C}" type="datetimeFigureOut">
              <a:rPr lang="en-US" smtClean="0"/>
              <a:t>9/25/2017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D1BC5F8-18B6-4BCB-A6E0-7540E0075329}" type="slidenum">
              <a:rPr lang="en-US" smtClean="0"/>
              <a:t>‹#›</a:t>
            </a:fld>
            <a:endParaRPr lang="en-US" dirty="0"/>
          </a:p>
        </p:txBody>
      </p:sp>
    </p:spTree>
    <p:extLst>
      <p:ext uri="{BB962C8B-B14F-4D97-AF65-F5344CB8AC3E}">
        <p14:creationId xmlns:p14="http://schemas.microsoft.com/office/powerpoint/2010/main" val="4157494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95300" y="6356354"/>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F4C778-6048-4880-AF90-8188927FD98C}" type="datetimeFigureOut">
              <a:rPr lang="en-US" smtClean="0"/>
              <a:t>9/25/2017</a:t>
            </a:fld>
            <a:endParaRPr lang="en-US" dirty="0"/>
          </a:p>
        </p:txBody>
      </p:sp>
      <p:sp>
        <p:nvSpPr>
          <p:cNvPr id="5" name="Footer Placeholder 4"/>
          <p:cNvSpPr>
            <a:spLocks noGrp="1"/>
          </p:cNvSpPr>
          <p:nvPr>
            <p:ph type="ftr" sz="quarter" idx="3"/>
          </p:nvPr>
        </p:nvSpPr>
        <p:spPr>
          <a:xfrm>
            <a:off x="3384550" y="6356354"/>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7099300" y="6356354"/>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1BC5F8-18B6-4BCB-A6E0-7540E0075329}" type="slidenum">
              <a:rPr lang="en-US" smtClean="0"/>
              <a:t>‹#›</a:t>
            </a:fld>
            <a:endParaRPr lang="en-US" dirty="0"/>
          </a:p>
        </p:txBody>
      </p:sp>
    </p:spTree>
    <p:extLst>
      <p:ext uri="{BB962C8B-B14F-4D97-AF65-F5344CB8AC3E}">
        <p14:creationId xmlns:p14="http://schemas.microsoft.com/office/powerpoint/2010/main" val="3085873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a:off x="4148138" y="1863090"/>
            <a:ext cx="1981200" cy="0"/>
          </a:xfrm>
          <a:prstGeom prst="line">
            <a:avLst/>
          </a:prstGeom>
        </p:spPr>
        <p:style>
          <a:lnRef idx="1">
            <a:schemeClr val="dk1"/>
          </a:lnRef>
          <a:fillRef idx="0">
            <a:schemeClr val="dk1"/>
          </a:fillRef>
          <a:effectRef idx="0">
            <a:schemeClr val="dk1"/>
          </a:effectRef>
          <a:fontRef idx="minor">
            <a:schemeClr val="tx1"/>
          </a:fontRef>
        </p:style>
      </p:cxnSp>
      <p:sp>
        <p:nvSpPr>
          <p:cNvPr id="4" name="Title 3"/>
          <p:cNvSpPr>
            <a:spLocks noGrp="1"/>
          </p:cNvSpPr>
          <p:nvPr>
            <p:ph type="ctrTitle"/>
          </p:nvPr>
        </p:nvSpPr>
        <p:spPr/>
        <p:txBody>
          <a:bodyPr/>
          <a:lstStyle/>
          <a:p>
            <a:endParaRPr lang="en-US"/>
          </a:p>
        </p:txBody>
      </p:sp>
    </p:spTree>
    <p:extLst>
      <p:ext uri="{BB962C8B-B14F-4D97-AF65-F5344CB8AC3E}">
        <p14:creationId xmlns:p14="http://schemas.microsoft.com/office/powerpoint/2010/main" val="15918231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42950" y="85126"/>
            <a:ext cx="8420100" cy="7124700"/>
          </a:xfrm>
        </p:spPr>
        <p:txBody>
          <a:bodyPr anchor="t">
            <a:normAutofit/>
          </a:bodyPr>
          <a:lstStyle/>
          <a:p>
            <a:r>
              <a:rPr lang="en-US" sz="1700" dirty="0" smtClean="0">
                <a:latin typeface="Times New Roman" pitchFamily="18" charset="0"/>
                <a:ea typeface="+mn-ea"/>
                <a:cs typeface="Times New Roman" pitchFamily="18" charset="0"/>
              </a:rPr>
              <a:t>TRÌNH BÀY </a:t>
            </a:r>
            <a:r>
              <a:rPr lang="en-US" sz="1700" smtClean="0">
                <a:latin typeface="Times New Roman" pitchFamily="18" charset="0"/>
                <a:ea typeface="+mn-ea"/>
                <a:cs typeface="Times New Roman" pitchFamily="18" charset="0"/>
              </a:rPr>
              <a:t>VĂN KHÔNG CÓ TÊN LOẠI</a:t>
            </a:r>
            <a:br>
              <a:rPr lang="en-US" sz="1700" smtClean="0">
                <a:latin typeface="Times New Roman" pitchFamily="18" charset="0"/>
                <a:ea typeface="+mn-ea"/>
                <a:cs typeface="Times New Roman" pitchFamily="18" charset="0"/>
              </a:rPr>
            </a:br>
            <a:r>
              <a:rPr lang="en-US" sz="1700" smtClean="0">
                <a:latin typeface="Times New Roman" pitchFamily="18" charset="0"/>
                <a:ea typeface="+mn-ea"/>
                <a:cs typeface="Times New Roman" pitchFamily="18" charset="0"/>
              </a:rPr>
              <a:t>(trên khổ giấy A4)</a:t>
            </a:r>
            <a:r>
              <a:rPr lang="en-US" sz="1700" dirty="0" smtClean="0">
                <a:latin typeface="Times New Roman" pitchFamily="18" charset="0"/>
                <a:ea typeface="+mn-ea"/>
                <a:cs typeface="Times New Roman" pitchFamily="18" charset="0"/>
              </a:rPr>
              <a:t/>
            </a:r>
            <a:br>
              <a:rPr lang="en-US" sz="1700" dirty="0" smtClean="0">
                <a:latin typeface="Times New Roman" pitchFamily="18" charset="0"/>
                <a:ea typeface="+mn-ea"/>
                <a:cs typeface="Times New Roman" pitchFamily="18" charset="0"/>
              </a:rPr>
            </a:br>
            <a:endParaRPr lang="en-US" sz="1700" dirty="0">
              <a:latin typeface="Times New Roman" pitchFamily="18" charset="0"/>
              <a:ea typeface="+mn-ea"/>
              <a:cs typeface="Times New Roman" pitchFamily="18" charset="0"/>
            </a:endParaRPr>
          </a:p>
        </p:txBody>
      </p:sp>
      <p:sp>
        <p:nvSpPr>
          <p:cNvPr id="29" name="Rectangle 28"/>
          <p:cNvSpPr/>
          <p:nvPr/>
        </p:nvSpPr>
        <p:spPr>
          <a:xfrm>
            <a:off x="1371600" y="687686"/>
            <a:ext cx="7467600" cy="596264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b="1"/>
              <a:t>QUỐC </a:t>
            </a:r>
            <a:r>
              <a:rPr lang="en-US" b="1" smtClean="0"/>
              <a:t>HIỆ                    </a:t>
            </a:r>
            <a:endParaRPr lang="en-US" sz="1200">
              <a:solidFill>
                <a:schemeClr val="tx1"/>
              </a:solidFill>
              <a:latin typeface="Times New Roman" pitchFamily="18" charset="0"/>
              <a:cs typeface="Times New Roman" pitchFamily="18" charset="0"/>
            </a:endParaRPr>
          </a:p>
          <a:p>
            <a:pPr algn="ctr"/>
            <a:endParaRPr lang="en-US"/>
          </a:p>
        </p:txBody>
      </p:sp>
      <p:sp>
        <p:nvSpPr>
          <p:cNvPr id="30" name="Rectangle 39"/>
          <p:cNvSpPr>
            <a:spLocks noChangeArrowheads="1"/>
          </p:cNvSpPr>
          <p:nvPr/>
        </p:nvSpPr>
        <p:spPr bwMode="auto">
          <a:xfrm>
            <a:off x="2355449" y="1219200"/>
            <a:ext cx="1600200" cy="377190"/>
          </a:xfrm>
          <a:prstGeom prst="rect">
            <a:avLst/>
          </a:prstGeom>
          <a:solidFill>
            <a:srgbClr val="FFFFFF"/>
          </a:solidFill>
          <a:ln w="9525">
            <a:solidFill>
              <a:srgbClr val="000000"/>
            </a:solidFill>
            <a:miter lim="800000"/>
            <a:headEnd/>
            <a:tailEnd/>
          </a:ln>
        </p:spPr>
        <p:txBody>
          <a:bodyPr vert="horz" wrap="square" lIns="18000" tIns="10800" rIns="18000" bIns="10800" numCol="1" anchor="ctr" anchorCtr="0" compatLnSpc="1">
            <a:prstTxWarp prst="textNoShape">
              <a:avLst/>
            </a:prstTxWarp>
          </a:bodyPr>
          <a:lstStyle/>
          <a:p>
            <a:pPr marL="0" marR="0" lvl="0" indent="0" algn="ctr" defTabSz="914400" rtl="0" eaLnBrk="1" fontAlgn="base" latinLnBrk="0" hangingPunct="1">
              <a:lnSpc>
                <a:spcPct val="100000"/>
              </a:lnSpc>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Tác giả văn bản</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1024" name="Rectangle 41"/>
          <p:cNvSpPr>
            <a:spLocks noChangeArrowheads="1"/>
          </p:cNvSpPr>
          <p:nvPr/>
        </p:nvSpPr>
        <p:spPr bwMode="auto">
          <a:xfrm>
            <a:off x="6019800" y="1219200"/>
            <a:ext cx="2209801" cy="251460"/>
          </a:xfrm>
          <a:prstGeom prst="rect">
            <a:avLst/>
          </a:prstGeom>
          <a:solidFill>
            <a:srgbClr val="FFFFFF"/>
          </a:solidFill>
          <a:ln w="9525">
            <a:solidFill>
              <a:srgbClr val="000000"/>
            </a:solidFill>
            <a:miter lim="800000"/>
            <a:headEnd/>
            <a:tailEnd/>
          </a:ln>
        </p:spPr>
        <p:txBody>
          <a:bodyPr vert="horz" wrap="square" lIns="18000" tIns="10800" rIns="18000" bIns="10800" numCol="1" anchor="ctr" anchorCtr="0" compatLnSpc="1">
            <a:prstTxWarp prst="textNoShape">
              <a:avLst/>
            </a:prstTxWarp>
          </a:bodyPr>
          <a:lstStyle/>
          <a:p>
            <a:pPr marL="0" marR="0" lvl="0" indent="0" algn="ctr" defTabSz="914400" rtl="0" eaLnBrk="1" fontAlgn="base" latinLnBrk="0" hangingPunct="1">
              <a:lnSpc>
                <a:spcPct val="100000"/>
              </a:lnSpc>
              <a:spcBef>
                <a:spcPts val="900"/>
              </a:spcBef>
              <a:spcAft>
                <a:spcPts val="1000"/>
              </a:spcAft>
              <a:buClrTx/>
              <a:buSzTx/>
              <a:buFontTx/>
              <a:buNone/>
              <a:tabLst/>
            </a:pPr>
            <a:r>
              <a:rPr kumimoji="0" lang="en-US" sz="1200" b="1" i="0" u="none" strike="noStrike" cap="none" normalizeH="0" baseline="0" smtClean="0">
                <a:ln>
                  <a:noFill/>
                </a:ln>
                <a:solidFill>
                  <a:schemeClr val="tx1"/>
                </a:solidFill>
                <a:effectLst/>
                <a:latin typeface="Calibri" pitchFamily="34" charset="0"/>
                <a:cs typeface="Arial" pitchFamily="34" charset="0"/>
              </a:rPr>
              <a:t>QUỐC HIỆU</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25" name="Line 42"/>
          <p:cNvSpPr>
            <a:spLocks noChangeShapeType="1"/>
          </p:cNvSpPr>
          <p:nvPr/>
        </p:nvSpPr>
        <p:spPr bwMode="auto">
          <a:xfrm>
            <a:off x="7467600" y="687686"/>
            <a:ext cx="0" cy="493415"/>
          </a:xfrm>
          <a:prstGeom prst="line">
            <a:avLst/>
          </a:prstGeom>
          <a:no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0" name="Rectangle 39"/>
          <p:cNvSpPr>
            <a:spLocks noChangeArrowheads="1"/>
          </p:cNvSpPr>
          <p:nvPr/>
        </p:nvSpPr>
        <p:spPr bwMode="auto">
          <a:xfrm>
            <a:off x="2362201" y="1675223"/>
            <a:ext cx="1600200" cy="377190"/>
          </a:xfrm>
          <a:prstGeom prst="rect">
            <a:avLst/>
          </a:prstGeom>
          <a:solidFill>
            <a:srgbClr val="FFFFFF"/>
          </a:solidFill>
          <a:ln w="9525">
            <a:solidFill>
              <a:srgbClr val="000000"/>
            </a:solidFill>
            <a:miter lim="800000"/>
            <a:headEnd/>
            <a:tailEnd/>
          </a:ln>
        </p:spPr>
        <p:txBody>
          <a:bodyPr vert="horz" wrap="square" lIns="18000" tIns="10800" rIns="18000" bIns="10800" numCol="1" anchor="ctr" anchorCtr="0" compatLnSpc="1">
            <a:prstTxWarp prst="textNoShape">
              <a:avLst/>
            </a:prstTxWarp>
          </a:bodyPr>
          <a:lstStyle/>
          <a:p>
            <a:pPr marL="0" marR="0" lvl="0" indent="0" algn="ctr" defTabSz="914400" rtl="0" eaLnBrk="1" fontAlgn="base" latinLnBrk="0" hangingPunct="1">
              <a:lnSpc>
                <a:spcPct val="100000"/>
              </a:lnSpc>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Số,</a:t>
            </a:r>
            <a:r>
              <a:rPr kumimoji="0" lang="en-US" sz="1200" b="0" i="0" u="none" strike="noStrike" cap="none" normalizeH="0" smtClean="0">
                <a:ln>
                  <a:noFill/>
                </a:ln>
                <a:solidFill>
                  <a:schemeClr val="tx1"/>
                </a:solidFill>
                <a:effectLst/>
                <a:latin typeface="Times New Roman" pitchFamily="18" charset="0"/>
                <a:cs typeface="Times New Roman" pitchFamily="18" charset="0"/>
              </a:rPr>
              <a:t> ký hiệu</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41" name="Rectangle 39"/>
          <p:cNvSpPr>
            <a:spLocks noChangeArrowheads="1"/>
          </p:cNvSpPr>
          <p:nvPr/>
        </p:nvSpPr>
        <p:spPr bwMode="auto">
          <a:xfrm>
            <a:off x="6934201" y="838200"/>
            <a:ext cx="457200" cy="342900"/>
          </a:xfrm>
          <a:prstGeom prst="rect">
            <a:avLst/>
          </a:prstGeom>
          <a:solidFill>
            <a:srgbClr val="FFFFFF"/>
          </a:solidFill>
          <a:ln w="9525">
            <a:noFill/>
            <a:miter lim="800000"/>
            <a:headEnd/>
            <a:tailEnd/>
          </a:ln>
        </p:spPr>
        <p:txBody>
          <a:bodyPr vert="horz" wrap="square" lIns="18000" tIns="10800" rIns="18000" bIns="10800" numCol="1" anchor="ctr" anchorCtr="0" compatLnSpc="1">
            <a:prstTxWarp prst="textNoShape">
              <a:avLst/>
            </a:prstTxWarp>
          </a:bodyPr>
          <a:lstStyle/>
          <a:p>
            <a:pPr lvl="0" algn="ctr" fontAlgn="base">
              <a:spcBef>
                <a:spcPts val="300"/>
              </a:spcBef>
              <a:spcAft>
                <a:spcPts val="1000"/>
              </a:spcAft>
            </a:pPr>
            <a:r>
              <a:rPr lang="en-US" sz="1200" b="1">
                <a:latin typeface="Times New Roman" pitchFamily="18" charset="0"/>
                <a:cs typeface="Times New Roman" pitchFamily="18" charset="0"/>
              </a:rPr>
              <a:t>2,5cm</a:t>
            </a:r>
            <a:endParaRPr kumimoji="0" lang="en-US" sz="1200" b="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42" name="Rectangle 41"/>
          <p:cNvSpPr>
            <a:spLocks noChangeArrowheads="1"/>
          </p:cNvSpPr>
          <p:nvPr/>
        </p:nvSpPr>
        <p:spPr bwMode="auto">
          <a:xfrm>
            <a:off x="6031374" y="1579994"/>
            <a:ext cx="2209801" cy="321925"/>
          </a:xfrm>
          <a:prstGeom prst="rect">
            <a:avLst/>
          </a:prstGeom>
          <a:solidFill>
            <a:srgbClr val="FFFFFF"/>
          </a:solidFill>
          <a:ln w="9525">
            <a:solidFill>
              <a:srgbClr val="000000"/>
            </a:solidFill>
            <a:miter lim="800000"/>
            <a:headEnd/>
            <a:tailEnd/>
          </a:ln>
        </p:spPr>
        <p:txBody>
          <a:bodyPr vert="horz" wrap="square" lIns="18000" tIns="10800" rIns="18000" bIns="10800" numCol="1" anchor="ctr" anchorCtr="0" compatLnSpc="1">
            <a:prstTxWarp prst="textNoShape">
              <a:avLst/>
            </a:prstTxWarp>
          </a:bodyPr>
          <a:lstStyle/>
          <a:p>
            <a:pPr marL="0" marR="0" lvl="0" indent="0" algn="ctr" defTabSz="914400" rtl="0" eaLnBrk="1" fontAlgn="base" latinLnBrk="0" hangingPunct="1">
              <a:lnSpc>
                <a:spcPct val="100000"/>
              </a:lnSpc>
              <a:spcBef>
                <a:spcPts val="900"/>
              </a:spcBef>
              <a:spcAft>
                <a:spcPts val="1000"/>
              </a:spcAft>
              <a:buClrTx/>
              <a:buSzTx/>
              <a:buFontTx/>
              <a:buNone/>
              <a:tabLst/>
            </a:pPr>
            <a:r>
              <a:rPr lang="en-US" sz="1200" i="1" smtClean="0">
                <a:latin typeface="Times New Roman" pitchFamily="18" charset="0"/>
                <a:cs typeface="Times New Roman" pitchFamily="18" charset="0"/>
              </a:rPr>
              <a:t>Địa danh, ngày … tháng… năm …</a:t>
            </a:r>
            <a:endParaRPr kumimoji="0" lang="en-US" sz="1800" i="1"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43" name="Rectangle 42"/>
          <p:cNvSpPr>
            <a:spLocks noChangeArrowheads="1"/>
          </p:cNvSpPr>
          <p:nvPr/>
        </p:nvSpPr>
        <p:spPr bwMode="auto">
          <a:xfrm>
            <a:off x="6031374" y="2091835"/>
            <a:ext cx="2209801" cy="502920"/>
          </a:xfrm>
          <a:prstGeom prst="rect">
            <a:avLst/>
          </a:prstGeom>
          <a:solidFill>
            <a:srgbClr val="FFFFFF"/>
          </a:solidFill>
          <a:ln w="9525">
            <a:solidFill>
              <a:srgbClr val="000000"/>
            </a:solidFill>
            <a:miter lim="800000"/>
            <a:headEnd/>
            <a:tailEnd/>
          </a:ln>
        </p:spPr>
        <p:txBody>
          <a:bodyPr vert="horz" wrap="square" lIns="18000" tIns="10800" rIns="18000" bIns="10800" numCol="1" anchor="ctr" anchorCtr="0" compatLnSpc="1">
            <a:prstTxWarp prst="textNoShape">
              <a:avLst/>
            </a:prstTxWarp>
          </a:bodyPr>
          <a:lstStyle/>
          <a:p>
            <a:pPr marL="0" marR="0" lvl="0" indent="0" algn="ctr" defTabSz="914400" rtl="0" eaLnBrk="1" fontAlgn="base" latinLnBrk="0" hangingPunct="1">
              <a:lnSpc>
                <a:spcPct val="100000"/>
              </a:lnSpc>
              <a:buClrTx/>
              <a:buSzTx/>
              <a:buFontTx/>
              <a:buNone/>
              <a:tabLst/>
            </a:pPr>
            <a:r>
              <a:rPr kumimoji="0" lang="en-US" sz="1200" i="0" u="none" strike="noStrike" cap="none" normalizeH="0" baseline="0" smtClean="0">
                <a:ln>
                  <a:noFill/>
                </a:ln>
                <a:solidFill>
                  <a:schemeClr val="tx1"/>
                </a:solidFill>
                <a:effectLst/>
                <a:latin typeface="Times New Roman" pitchFamily="18" charset="0"/>
                <a:cs typeface="Times New Roman" pitchFamily="18" charset="0"/>
              </a:rPr>
              <a:t>Kính</a:t>
            </a:r>
            <a:r>
              <a:rPr kumimoji="0" lang="en-US" sz="1200" i="0" u="none" strike="noStrike" cap="none" normalizeH="0" smtClean="0">
                <a:ln>
                  <a:noFill/>
                </a:ln>
                <a:solidFill>
                  <a:schemeClr val="tx1"/>
                </a:solidFill>
                <a:effectLst/>
                <a:latin typeface="Times New Roman" pitchFamily="18" charset="0"/>
                <a:cs typeface="Times New Roman" pitchFamily="18" charset="0"/>
              </a:rPr>
              <a:t> gửi: Nơi nhận văn bản</a:t>
            </a:r>
            <a:endParaRPr kumimoji="0" lang="en-US" sz="180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11" name="Rectangle 10"/>
          <p:cNvSpPr>
            <a:spLocks noChangeArrowheads="1"/>
          </p:cNvSpPr>
          <p:nvPr/>
        </p:nvSpPr>
        <p:spPr bwMode="auto">
          <a:xfrm>
            <a:off x="2362201" y="2581910"/>
            <a:ext cx="1600200" cy="377190"/>
          </a:xfrm>
          <a:prstGeom prst="rect">
            <a:avLst/>
          </a:prstGeom>
          <a:solidFill>
            <a:srgbClr val="FFFFFF"/>
          </a:solidFill>
          <a:ln w="9525">
            <a:solidFill>
              <a:srgbClr val="000000"/>
            </a:solidFill>
            <a:miter lim="800000"/>
            <a:headEnd/>
            <a:tailEnd/>
          </a:ln>
        </p:spPr>
        <p:txBody>
          <a:bodyPr vert="horz" wrap="square" lIns="18000" tIns="10800" rIns="18000" bIns="10800" numCol="1" anchor="ctr" anchorCtr="0" compatLnSpc="1">
            <a:prstTxWarp prst="textNoShape">
              <a:avLst/>
            </a:prstTxWarp>
          </a:bodyPr>
          <a:lstStyle/>
          <a:p>
            <a:pPr marL="0" marR="0" lvl="0" indent="0" algn="ctr" defTabSz="914400" rtl="0" eaLnBrk="1" fontAlgn="base" latinLnBrk="0" hangingPunct="1">
              <a:lnSpc>
                <a:spcPct val="100000"/>
              </a:lnSpc>
              <a:buClrTx/>
              <a:buSzTx/>
              <a:buFontTx/>
              <a:buNone/>
              <a:tabLst/>
            </a:pPr>
            <a:r>
              <a:rPr lang="en-US" sz="1200" smtClean="0">
                <a:latin typeface="Times New Roman" pitchFamily="18" charset="0"/>
                <a:cs typeface="Times New Roman" pitchFamily="18" charset="0"/>
              </a:rPr>
              <a:t>Độ mật, độ khẩn</a:t>
            </a:r>
          </a:p>
          <a:p>
            <a:pPr marL="0" marR="0" lvl="0" indent="0" algn="ctr" defTabSz="914400" rtl="0" eaLnBrk="1" fontAlgn="base" latinLnBrk="0" hangingPunct="1">
              <a:lnSpc>
                <a:spcPct val="100000"/>
              </a:lnSpc>
              <a:buClrTx/>
              <a:buSzTx/>
              <a:buFontTx/>
              <a:buNone/>
              <a:tabLst/>
            </a:pPr>
            <a:r>
              <a:rPr lang="en-US" sz="1200" smtClean="0">
                <a:latin typeface="Times New Roman" pitchFamily="18" charset="0"/>
                <a:cs typeface="Times New Roman" pitchFamily="18" charset="0"/>
              </a:rPr>
              <a:t>hoặc dự thảo</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12" name="Rectangle 11"/>
          <p:cNvSpPr>
            <a:spLocks noChangeArrowheads="1"/>
          </p:cNvSpPr>
          <p:nvPr/>
        </p:nvSpPr>
        <p:spPr bwMode="auto">
          <a:xfrm>
            <a:off x="2362199" y="3048001"/>
            <a:ext cx="5878976" cy="1676400"/>
          </a:xfrm>
          <a:prstGeom prst="rect">
            <a:avLst/>
          </a:prstGeom>
          <a:solidFill>
            <a:srgbClr val="FFFFFF"/>
          </a:solidFill>
          <a:ln w="9525">
            <a:solidFill>
              <a:srgbClr val="000000"/>
            </a:solidFill>
            <a:miter lim="800000"/>
            <a:headEnd/>
            <a:tailEnd/>
          </a:ln>
        </p:spPr>
        <p:txBody>
          <a:bodyPr vert="horz" wrap="square" lIns="18000" tIns="10800" rIns="18000" bIns="10800" numCol="1" anchor="ctr" anchorCtr="0" compatLnSpc="1">
            <a:prstTxWarp prst="textNoShape">
              <a:avLst/>
            </a:prstTxWarp>
          </a:bodyPr>
          <a:lstStyle/>
          <a:p>
            <a:pPr marL="0" marR="0" lvl="0" indent="0" algn="ctr" defTabSz="914400" rtl="0" eaLnBrk="1" fontAlgn="base" latinLnBrk="0" hangingPunct="1">
              <a:lnSpc>
                <a:spcPct val="100000"/>
              </a:lnSpc>
              <a:buClrTx/>
              <a:buSzTx/>
              <a:buFontTx/>
              <a:buNone/>
              <a:tabLst/>
            </a:pPr>
            <a:r>
              <a:rPr lang="en-US" sz="1200" smtClean="0">
                <a:latin typeface="Times New Roman" pitchFamily="18" charset="0"/>
                <a:cs typeface="Times New Roman" pitchFamily="18" charset="0"/>
              </a:rPr>
              <a:t>NỘI DUNG</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13" name="Rectangle 12"/>
          <p:cNvSpPr>
            <a:spLocks noChangeArrowheads="1"/>
          </p:cNvSpPr>
          <p:nvPr/>
        </p:nvSpPr>
        <p:spPr bwMode="auto">
          <a:xfrm>
            <a:off x="2355449" y="4800600"/>
            <a:ext cx="1600200" cy="609600"/>
          </a:xfrm>
          <a:prstGeom prst="rect">
            <a:avLst/>
          </a:prstGeom>
          <a:solidFill>
            <a:srgbClr val="FFFFFF"/>
          </a:solidFill>
          <a:ln w="9525">
            <a:solidFill>
              <a:srgbClr val="000000"/>
            </a:solidFill>
            <a:miter lim="800000"/>
            <a:headEnd/>
            <a:tailEnd/>
          </a:ln>
        </p:spPr>
        <p:txBody>
          <a:bodyPr vert="horz" wrap="square" lIns="18000" tIns="10800" rIns="18000" bIns="10800" numCol="1" anchor="ctr" anchorCtr="0" compatLnSpc="1">
            <a:prstTxWarp prst="textNoShape">
              <a:avLst/>
            </a:prstTxWarp>
          </a:bodyPr>
          <a:lstStyle/>
          <a:p>
            <a:pPr marR="0" lvl="0" indent="115888" defTabSz="914400" rtl="0" eaLnBrk="1" fontAlgn="base" latinLnBrk="0" hangingPunct="1">
              <a:lnSpc>
                <a:spcPct val="100000"/>
              </a:lnSpc>
              <a:buClrTx/>
              <a:buSzTx/>
              <a:buFontTx/>
              <a:buNone/>
              <a:tabLst/>
            </a:pPr>
            <a:r>
              <a:rPr lang="vi-VN" sz="1200" b="1" i="1" smtClean="0">
                <a:latin typeface="Times New Roman" pitchFamily="18" charset="0"/>
                <a:cs typeface="Times New Roman" pitchFamily="18" charset="0"/>
              </a:rPr>
              <a:t>Nơi</a:t>
            </a:r>
            <a:r>
              <a:rPr lang="en-US" sz="1200" b="1" i="1" smtClean="0">
                <a:latin typeface="Times New Roman" pitchFamily="18" charset="0"/>
                <a:cs typeface="Times New Roman" pitchFamily="18" charset="0"/>
              </a:rPr>
              <a:t> nhận:</a:t>
            </a:r>
          </a:p>
          <a:p>
            <a:pPr marL="171450" marR="0" lvl="0" indent="-171450" defTabSz="914400" rtl="0" eaLnBrk="1" fontAlgn="base" latinLnBrk="0" hangingPunct="1">
              <a:lnSpc>
                <a:spcPct val="100000"/>
              </a:lnSpc>
              <a:buClrTx/>
              <a:buSzTx/>
              <a:buFontTx/>
              <a:buChar char="-"/>
              <a:tabLst/>
            </a:pPr>
            <a:r>
              <a:rPr kumimoji="0" lang="en-US" sz="1100" b="1" i="1" u="none" strike="noStrike" cap="none" normalizeH="0" baseline="0" smtClean="0">
                <a:ln>
                  <a:noFill/>
                </a:ln>
                <a:solidFill>
                  <a:schemeClr val="tx1"/>
                </a:solidFill>
                <a:effectLst/>
                <a:latin typeface="Times New Roman" pitchFamily="18" charset="0"/>
                <a:cs typeface="Times New Roman" pitchFamily="18" charset="0"/>
              </a:rPr>
              <a:t>…………..;</a:t>
            </a:r>
          </a:p>
          <a:p>
            <a:pPr marL="171450" marR="0" lvl="0" indent="-171450" defTabSz="914400" rtl="0" eaLnBrk="1" fontAlgn="base" latinLnBrk="0" hangingPunct="1">
              <a:lnSpc>
                <a:spcPct val="100000"/>
              </a:lnSpc>
              <a:buClrTx/>
              <a:buSzTx/>
              <a:buFontTx/>
              <a:buChar char="-"/>
              <a:tabLst/>
            </a:pPr>
            <a:r>
              <a:rPr lang="en-US" sz="1100" b="1" i="1" smtClean="0">
                <a:latin typeface="Times New Roman" pitchFamily="18" charset="0"/>
                <a:cs typeface="Times New Roman" pitchFamily="18" charset="0"/>
              </a:rPr>
              <a:t>…………..</a:t>
            </a:r>
            <a:endParaRPr kumimoji="0" lang="en-US" sz="1100" b="1" i="1"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2" name="Rectangle 2"/>
          <p:cNvSpPr>
            <a:spLocks noChangeArrowheads="1"/>
          </p:cNvSpPr>
          <p:nvPr/>
        </p:nvSpPr>
        <p:spPr bwMode="auto">
          <a:xfrm>
            <a:off x="6412375" y="4953000"/>
            <a:ext cx="1828800" cy="292100"/>
          </a:xfrm>
          <a:prstGeom prst="rect">
            <a:avLst/>
          </a:prstGeom>
          <a:solidFill>
            <a:srgbClr val="FFFFFF"/>
          </a:solidFill>
          <a:ln w="9525">
            <a:solidFill>
              <a:srgbClr val="000000"/>
            </a:solidFill>
            <a:miter lim="800000"/>
            <a:headEnd/>
            <a:tailEnd/>
          </a:ln>
        </p:spPr>
        <p:txBody>
          <a:bodyPr vert="horz" wrap="square" lIns="18000" tIns="10800" rIns="18000" bIns="10800" numCol="1" anchor="ctr" anchorCtr="0" compatLnSpc="1">
            <a:prstTxWarp prst="textNoShape">
              <a:avLst/>
            </a:prstTxWarp>
          </a:bodyPr>
          <a:lstStyle/>
          <a:p>
            <a:pPr marL="0" marR="0" lvl="0" indent="0" algn="ctr" defTabSz="914400" rtl="0" eaLnBrk="1" fontAlgn="base" latinLnBrk="0" hangingPunct="1">
              <a:lnSpc>
                <a:spcPct val="100000"/>
              </a:lnSpc>
              <a:buClrTx/>
              <a:buSzTx/>
              <a:buFontTx/>
              <a:buNone/>
              <a:tabLst/>
            </a:pPr>
            <a:r>
              <a:rPr lang="en-US" sz="1200" b="1">
                <a:latin typeface="Times New Roman" pitchFamily="18" charset="0"/>
                <a:cs typeface="Times New Roman" pitchFamily="18" charset="0"/>
              </a:rPr>
              <a:t>Chức vụ người ký</a:t>
            </a:r>
          </a:p>
        </p:txBody>
      </p:sp>
      <p:sp>
        <p:nvSpPr>
          <p:cNvPr id="36" name="Rectangle 2"/>
          <p:cNvSpPr>
            <a:spLocks noChangeArrowheads="1"/>
          </p:cNvSpPr>
          <p:nvPr/>
        </p:nvSpPr>
        <p:spPr bwMode="auto">
          <a:xfrm>
            <a:off x="6400800" y="5403850"/>
            <a:ext cx="1828800" cy="292100"/>
          </a:xfrm>
          <a:prstGeom prst="rect">
            <a:avLst/>
          </a:prstGeom>
          <a:solidFill>
            <a:srgbClr val="FFFFFF"/>
          </a:solidFill>
          <a:ln w="9525">
            <a:solidFill>
              <a:srgbClr val="000000"/>
            </a:solidFill>
            <a:miter lim="800000"/>
            <a:headEnd/>
            <a:tailEnd/>
          </a:ln>
        </p:spPr>
        <p:txBody>
          <a:bodyPr vert="horz" wrap="square" lIns="18000" tIns="10800" rIns="18000" bIns="10800" numCol="1" anchor="ctr" anchorCtr="0" compatLnSpc="1">
            <a:prstTxWarp prst="textNoShape">
              <a:avLst/>
            </a:prstTxWarp>
          </a:bodyPr>
          <a:lstStyle/>
          <a:p>
            <a:pPr marL="0" marR="0" lvl="0" indent="0" algn="ctr" defTabSz="914400" rtl="0" eaLnBrk="1" fontAlgn="base" latinLnBrk="0" hangingPunct="1">
              <a:lnSpc>
                <a:spcPct val="100000"/>
              </a:lnSpc>
              <a:buClrTx/>
              <a:buSzTx/>
              <a:buFontTx/>
              <a:buNone/>
              <a:tabLst/>
            </a:pPr>
            <a:r>
              <a:rPr lang="en-US" sz="1200" b="1" smtClean="0">
                <a:latin typeface="Times New Roman" pitchFamily="18" charset="0"/>
                <a:cs typeface="Times New Roman" pitchFamily="18" charset="0"/>
              </a:rPr>
              <a:t>Dấu và chữ ký</a:t>
            </a:r>
            <a:endParaRPr lang="en-US" sz="1200" b="1">
              <a:latin typeface="Times New Roman" pitchFamily="18" charset="0"/>
              <a:cs typeface="Times New Roman" pitchFamily="18" charset="0"/>
            </a:endParaRPr>
          </a:p>
        </p:txBody>
      </p:sp>
      <p:sp>
        <p:nvSpPr>
          <p:cNvPr id="37" name="Rectangle 2"/>
          <p:cNvSpPr>
            <a:spLocks noChangeArrowheads="1"/>
          </p:cNvSpPr>
          <p:nvPr/>
        </p:nvSpPr>
        <p:spPr bwMode="auto">
          <a:xfrm>
            <a:off x="6400800" y="5880100"/>
            <a:ext cx="1828800" cy="292100"/>
          </a:xfrm>
          <a:prstGeom prst="rect">
            <a:avLst/>
          </a:prstGeom>
          <a:solidFill>
            <a:srgbClr val="FFFFFF"/>
          </a:solidFill>
          <a:ln w="9525">
            <a:solidFill>
              <a:srgbClr val="000000"/>
            </a:solidFill>
            <a:miter lim="800000"/>
            <a:headEnd/>
            <a:tailEnd/>
          </a:ln>
        </p:spPr>
        <p:txBody>
          <a:bodyPr vert="horz" wrap="square" lIns="18000" tIns="10800" rIns="18000" bIns="10800" numCol="1" anchor="ctr" anchorCtr="0" compatLnSpc="1">
            <a:prstTxWarp prst="textNoShape">
              <a:avLst/>
            </a:prstTxWarp>
          </a:bodyPr>
          <a:lstStyle/>
          <a:p>
            <a:pPr marL="0" marR="0" lvl="0" indent="0" algn="ctr" defTabSz="914400" rtl="0" eaLnBrk="1" fontAlgn="base" latinLnBrk="0" hangingPunct="1">
              <a:lnSpc>
                <a:spcPct val="100000"/>
              </a:lnSpc>
              <a:buClrTx/>
              <a:buSzTx/>
              <a:buFontTx/>
              <a:buNone/>
              <a:tabLst/>
            </a:pPr>
            <a:r>
              <a:rPr lang="en-US" sz="1200" b="1" smtClean="0">
                <a:latin typeface="Times New Roman" pitchFamily="18" charset="0"/>
                <a:cs typeface="Times New Roman" pitchFamily="18" charset="0"/>
              </a:rPr>
              <a:t>Cấp bậc, họ tên người </a:t>
            </a:r>
            <a:r>
              <a:rPr lang="en-US" sz="1200" b="1">
                <a:latin typeface="Times New Roman" pitchFamily="18" charset="0"/>
                <a:cs typeface="Times New Roman" pitchFamily="18" charset="0"/>
              </a:rPr>
              <a:t>ký</a:t>
            </a:r>
          </a:p>
        </p:txBody>
      </p:sp>
      <p:sp>
        <p:nvSpPr>
          <p:cNvPr id="38" name="Line 42"/>
          <p:cNvSpPr>
            <a:spLocks noChangeShapeType="1"/>
          </p:cNvSpPr>
          <p:nvPr/>
        </p:nvSpPr>
        <p:spPr bwMode="auto">
          <a:xfrm>
            <a:off x="7531099" y="6172200"/>
            <a:ext cx="0" cy="478135"/>
          </a:xfrm>
          <a:prstGeom prst="line">
            <a:avLst/>
          </a:prstGeom>
          <a:no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 name="Rectangle 39"/>
          <p:cNvSpPr>
            <a:spLocks noChangeArrowheads="1"/>
          </p:cNvSpPr>
          <p:nvPr/>
        </p:nvSpPr>
        <p:spPr bwMode="auto">
          <a:xfrm>
            <a:off x="7061201" y="6223000"/>
            <a:ext cx="457200" cy="342900"/>
          </a:xfrm>
          <a:prstGeom prst="rect">
            <a:avLst/>
          </a:prstGeom>
          <a:solidFill>
            <a:srgbClr val="FFFFFF"/>
          </a:solidFill>
          <a:ln w="9525">
            <a:noFill/>
            <a:miter lim="800000"/>
            <a:headEnd/>
            <a:tailEnd/>
          </a:ln>
        </p:spPr>
        <p:txBody>
          <a:bodyPr vert="horz" wrap="square" lIns="18000" tIns="10800" rIns="18000" bIns="10800" numCol="1" anchor="ctr" anchorCtr="0" compatLnSpc="1">
            <a:prstTxWarp prst="textNoShape">
              <a:avLst/>
            </a:prstTxWarp>
          </a:bodyPr>
          <a:lstStyle/>
          <a:p>
            <a:pPr lvl="0" algn="ctr" fontAlgn="base">
              <a:spcBef>
                <a:spcPts val="300"/>
              </a:spcBef>
              <a:spcAft>
                <a:spcPts val="1000"/>
              </a:spcAft>
            </a:pPr>
            <a:r>
              <a:rPr lang="en-US" sz="1200" b="1" smtClean="0">
                <a:latin typeface="Times New Roman" pitchFamily="18" charset="0"/>
                <a:cs typeface="Times New Roman" pitchFamily="18" charset="0"/>
              </a:rPr>
              <a:t>2,0cm</a:t>
            </a:r>
            <a:endParaRPr kumimoji="0" lang="en-US" sz="1200" b="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44" name="Rectangle 43"/>
          <p:cNvSpPr>
            <a:spLocks noChangeArrowheads="1"/>
          </p:cNvSpPr>
          <p:nvPr/>
        </p:nvSpPr>
        <p:spPr bwMode="auto">
          <a:xfrm>
            <a:off x="2342748" y="5556250"/>
            <a:ext cx="1924452" cy="641351"/>
          </a:xfrm>
          <a:prstGeom prst="rect">
            <a:avLst/>
          </a:prstGeom>
          <a:solidFill>
            <a:srgbClr val="FFFFFF"/>
          </a:solidFill>
          <a:ln w="9525">
            <a:solidFill>
              <a:srgbClr val="000000"/>
            </a:solidFill>
            <a:miter lim="800000"/>
            <a:headEnd/>
            <a:tailEnd/>
          </a:ln>
        </p:spPr>
        <p:txBody>
          <a:bodyPr vert="horz" wrap="square" lIns="18000" tIns="10800" rIns="18000" bIns="10800" numCol="1" anchor="t" anchorCtr="0" compatLnSpc="1">
            <a:prstTxWarp prst="textNoShape">
              <a:avLst/>
            </a:prstTxWarp>
          </a:bodyPr>
          <a:lstStyle/>
          <a:p>
            <a:r>
              <a:rPr lang="en-US" sz="1100">
                <a:latin typeface="Times New Roman" pitchFamily="18" charset="0"/>
                <a:cs typeface="Times New Roman" pitchFamily="18" charset="0"/>
              </a:rPr>
              <a:t>Số bản; chữ viết </a:t>
            </a:r>
            <a:r>
              <a:rPr lang="en-US" sz="1100" smtClean="0">
                <a:latin typeface="Times New Roman" pitchFamily="18" charset="0"/>
                <a:cs typeface="Times New Roman" pitchFamily="18" charset="0"/>
              </a:rPr>
              <a:t>tắt tên </a:t>
            </a:r>
            <a:r>
              <a:rPr lang="en-US" sz="1100">
                <a:latin typeface="Times New Roman" pitchFamily="18" charset="0"/>
                <a:cs typeface="Times New Roman" pitchFamily="18" charset="0"/>
              </a:rPr>
              <a:t>người đánh máy, in</a:t>
            </a:r>
          </a:p>
          <a:p>
            <a:r>
              <a:rPr lang="en-US" sz="1100">
                <a:latin typeface="Times New Roman" pitchFamily="18" charset="0"/>
                <a:cs typeface="Times New Roman" pitchFamily="18" charset="0"/>
              </a:rPr>
              <a:t>Dự kiến độ mật: (M, TM, TuM)</a:t>
            </a:r>
          </a:p>
          <a:p>
            <a:pPr marR="0" lvl="0" indent="115888" defTabSz="914400" rtl="0" eaLnBrk="1" fontAlgn="base" latinLnBrk="0" hangingPunct="1">
              <a:lnSpc>
                <a:spcPct val="100000"/>
              </a:lnSpc>
              <a:buClrTx/>
              <a:buSzTx/>
              <a:buFontTx/>
              <a:buNone/>
              <a:tabLst/>
            </a:pPr>
            <a:endParaRPr kumimoji="0" lang="en-US" sz="1100" b="1" i="1"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3" name="Line 3"/>
          <p:cNvSpPr>
            <a:spLocks noChangeShapeType="1"/>
          </p:cNvSpPr>
          <p:nvPr/>
        </p:nvSpPr>
        <p:spPr bwMode="auto">
          <a:xfrm>
            <a:off x="1412875" y="3124200"/>
            <a:ext cx="929873" cy="0"/>
          </a:xfrm>
          <a:prstGeom prst="line">
            <a:avLst/>
          </a:prstGeom>
          <a:no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 name="Line 3"/>
          <p:cNvSpPr>
            <a:spLocks noChangeShapeType="1"/>
          </p:cNvSpPr>
          <p:nvPr/>
        </p:nvSpPr>
        <p:spPr bwMode="auto">
          <a:xfrm>
            <a:off x="8266577" y="3048000"/>
            <a:ext cx="521824" cy="0"/>
          </a:xfrm>
          <a:prstGeom prst="line">
            <a:avLst/>
          </a:prstGeom>
          <a:no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 name="Rectangle 39"/>
          <p:cNvSpPr>
            <a:spLocks noChangeArrowheads="1"/>
          </p:cNvSpPr>
          <p:nvPr/>
        </p:nvSpPr>
        <p:spPr bwMode="auto">
          <a:xfrm>
            <a:off x="1600201" y="3162300"/>
            <a:ext cx="457200" cy="342900"/>
          </a:xfrm>
          <a:prstGeom prst="rect">
            <a:avLst/>
          </a:prstGeom>
          <a:solidFill>
            <a:srgbClr val="FFFFFF"/>
          </a:solidFill>
          <a:ln w="9525">
            <a:noFill/>
            <a:miter lim="800000"/>
            <a:headEnd/>
            <a:tailEnd/>
          </a:ln>
        </p:spPr>
        <p:txBody>
          <a:bodyPr vert="horz" wrap="square" lIns="18000" tIns="10800" rIns="18000" bIns="10800" numCol="1" anchor="t" anchorCtr="0" compatLnSpc="1">
            <a:prstTxWarp prst="textNoShape">
              <a:avLst/>
            </a:prstTxWarp>
          </a:bodyPr>
          <a:lstStyle/>
          <a:p>
            <a:pPr lvl="0" algn="ctr" fontAlgn="base">
              <a:spcBef>
                <a:spcPts val="300"/>
              </a:spcBef>
              <a:spcAft>
                <a:spcPts val="1000"/>
              </a:spcAft>
            </a:pPr>
            <a:r>
              <a:rPr lang="en-US" sz="1200" b="1" smtClean="0">
                <a:latin typeface="Times New Roman" pitchFamily="18" charset="0"/>
                <a:cs typeface="Times New Roman" pitchFamily="18" charset="0"/>
              </a:rPr>
              <a:t>3,5cm</a:t>
            </a:r>
            <a:endParaRPr kumimoji="0" lang="en-US" sz="1200" b="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47" name="Rectangle 39"/>
          <p:cNvSpPr>
            <a:spLocks noChangeArrowheads="1"/>
          </p:cNvSpPr>
          <p:nvPr/>
        </p:nvSpPr>
        <p:spPr bwMode="auto">
          <a:xfrm>
            <a:off x="8318501" y="3105150"/>
            <a:ext cx="457200" cy="342900"/>
          </a:xfrm>
          <a:prstGeom prst="rect">
            <a:avLst/>
          </a:prstGeom>
          <a:solidFill>
            <a:srgbClr val="FFFFFF"/>
          </a:solidFill>
          <a:ln w="9525">
            <a:noFill/>
            <a:miter lim="800000"/>
            <a:headEnd/>
            <a:tailEnd/>
          </a:ln>
        </p:spPr>
        <p:txBody>
          <a:bodyPr vert="horz" wrap="square" lIns="18000" tIns="10800" rIns="18000" bIns="10800" numCol="1" anchor="t" anchorCtr="0" compatLnSpc="1">
            <a:prstTxWarp prst="textNoShape">
              <a:avLst/>
            </a:prstTxWarp>
          </a:bodyPr>
          <a:lstStyle/>
          <a:p>
            <a:pPr lvl="0" algn="ctr" fontAlgn="base">
              <a:spcBef>
                <a:spcPts val="300"/>
              </a:spcBef>
              <a:spcAft>
                <a:spcPts val="1000"/>
              </a:spcAft>
            </a:pPr>
            <a:r>
              <a:rPr lang="en-US" sz="1200" b="1" smtClean="0">
                <a:latin typeface="Times New Roman" pitchFamily="18" charset="0"/>
                <a:cs typeface="Times New Roman" pitchFamily="18" charset="0"/>
              </a:rPr>
              <a:t>1,5cm</a:t>
            </a:r>
            <a:endParaRPr kumimoji="0" lang="en-US" sz="1200" b="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24" name="Rectangle 23"/>
          <p:cNvSpPr>
            <a:spLocks noChangeArrowheads="1"/>
          </p:cNvSpPr>
          <p:nvPr/>
        </p:nvSpPr>
        <p:spPr bwMode="auto">
          <a:xfrm>
            <a:off x="2362201" y="2132965"/>
            <a:ext cx="1600200" cy="377190"/>
          </a:xfrm>
          <a:prstGeom prst="rect">
            <a:avLst/>
          </a:prstGeom>
          <a:solidFill>
            <a:srgbClr val="FFFFFF"/>
          </a:solidFill>
          <a:ln w="9525">
            <a:solidFill>
              <a:srgbClr val="000000"/>
            </a:solidFill>
            <a:miter lim="800000"/>
            <a:headEnd/>
            <a:tailEnd/>
          </a:ln>
        </p:spPr>
        <p:txBody>
          <a:bodyPr vert="horz" wrap="square" lIns="18000" tIns="10800" rIns="18000" bIns="10800" numCol="1" anchor="ctr" anchorCtr="0" compatLnSpc="1">
            <a:prstTxWarp prst="textNoShape">
              <a:avLst/>
            </a:prstTxWarp>
          </a:bodyPr>
          <a:lstStyle/>
          <a:p>
            <a:pPr lvl="0" algn="ctr" fontAlgn="base"/>
            <a:r>
              <a:rPr lang="en-US" sz="1200">
                <a:latin typeface="Times New Roman" pitchFamily="18" charset="0"/>
                <a:cs typeface="Times New Roman" pitchFamily="18" charset="0"/>
              </a:rPr>
              <a:t>Trích yếu nội dung</a:t>
            </a:r>
            <a:endParaRPr lang="en-US">
              <a:latin typeface="Times New Roman" pitchFamily="18" charset="0"/>
              <a:cs typeface="Times New Roman" pitchFamily="18" charset="0"/>
            </a:endParaRPr>
          </a:p>
        </p:txBody>
      </p:sp>
    </p:spTree>
    <p:extLst>
      <p:ext uri="{BB962C8B-B14F-4D97-AF65-F5344CB8AC3E}">
        <p14:creationId xmlns:p14="http://schemas.microsoft.com/office/powerpoint/2010/main" val="30486528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37160"/>
            <a:ext cx="8420100" cy="533400"/>
          </a:xfrm>
        </p:spPr>
        <p:txBody>
          <a:bodyPr>
            <a:normAutofit/>
          </a:bodyPr>
          <a:lstStyle/>
          <a:p>
            <a:r>
              <a:rPr lang="en-US" sz="2400" b="1" dirty="0" smtClean="0">
                <a:latin typeface="Times New Roman" pitchFamily="18" charset="0"/>
                <a:cs typeface="Times New Roman" pitchFamily="18" charset="0"/>
              </a:rPr>
              <a:t>CÁCH TRÌNH BÀY </a:t>
            </a:r>
            <a:r>
              <a:rPr lang="en-US" sz="2400" b="1" smtClean="0">
                <a:latin typeface="Times New Roman" pitchFamily="18" charset="0"/>
                <a:cs typeface="Times New Roman" pitchFamily="18" charset="0"/>
              </a:rPr>
              <a:t>VĂN BẢN</a:t>
            </a:r>
            <a:endParaRPr lang="en-US" sz="2400" dirty="0">
              <a:latin typeface="Times New Roman" pitchFamily="18" charset="0"/>
              <a:cs typeface="Times New Roman" pitchFamily="18" charset="0"/>
            </a:endParaRPr>
          </a:p>
        </p:txBody>
      </p:sp>
      <p:sp>
        <p:nvSpPr>
          <p:cNvPr id="3" name="Subtitle 2"/>
          <p:cNvSpPr>
            <a:spLocks noGrp="1"/>
          </p:cNvSpPr>
          <p:nvPr>
            <p:ph type="subTitle" idx="1"/>
          </p:nvPr>
        </p:nvSpPr>
        <p:spPr>
          <a:xfrm>
            <a:off x="412750" y="990600"/>
            <a:ext cx="9163050" cy="5410200"/>
          </a:xfrm>
          <a:ln>
            <a:noFill/>
          </a:ln>
        </p:spPr>
        <p:txBody>
          <a:bodyPr>
            <a:normAutofit/>
          </a:bodyPr>
          <a:lstStyle/>
          <a:p>
            <a:pPr algn="just"/>
            <a:endParaRPr lang="en-US" smtClean="0">
              <a:solidFill>
                <a:schemeClr val="tx1"/>
              </a:solidFill>
              <a:latin typeface="Times New Roman" pitchFamily="18" charset="0"/>
              <a:cs typeface="Times New Roman" pitchFamily="18" charset="0"/>
            </a:endParaRPr>
          </a:p>
          <a:p>
            <a:pPr algn="just"/>
            <a:endParaRPr lang="en-US" sz="1400" dirty="0">
              <a:solidFill>
                <a:schemeClr val="tx1"/>
              </a:solidFill>
              <a:latin typeface="Times New Roman" pitchFamily="18" charset="0"/>
              <a:cs typeface="Times New Roman" pitchFamily="18" charset="0"/>
            </a:endParaRPr>
          </a:p>
          <a:p>
            <a:r>
              <a:rPr lang="en-US" sz="1400" b="1" smtClean="0">
                <a:solidFill>
                  <a:schemeClr val="tx1"/>
                </a:solidFill>
                <a:latin typeface="Times New Roman" pitchFamily="18" charset="0"/>
                <a:cs typeface="Times New Roman" pitchFamily="18" charset="0"/>
              </a:rPr>
              <a:t>BÁO CÁO</a:t>
            </a:r>
          </a:p>
          <a:p>
            <a:r>
              <a:rPr lang="en-US" sz="1400" b="1" smtClean="0">
                <a:solidFill>
                  <a:schemeClr val="tx1"/>
                </a:solidFill>
                <a:latin typeface="Times New Roman" pitchFamily="18" charset="0"/>
                <a:cs typeface="Times New Roman" pitchFamily="18" charset="0"/>
              </a:rPr>
              <a:t>Tổng kết công tác q</a:t>
            </a:r>
            <a:r>
              <a:rPr lang="vi-VN" sz="1400" b="1" smtClean="0">
                <a:solidFill>
                  <a:schemeClr val="tx1"/>
                </a:solidFill>
                <a:latin typeface="Times New Roman" pitchFamily="18" charset="0"/>
                <a:cs typeface="Times New Roman" pitchFamily="18" charset="0"/>
              </a:rPr>
              <a:t>uân sự địa phương</a:t>
            </a:r>
            <a:r>
              <a:rPr lang="en-US" sz="1400" b="1" smtClean="0">
                <a:solidFill>
                  <a:schemeClr val="tx1"/>
                </a:solidFill>
                <a:latin typeface="Times New Roman" pitchFamily="18" charset="0"/>
                <a:cs typeface="Times New Roman" pitchFamily="18" charset="0"/>
              </a:rPr>
              <a:t> năm …..</a:t>
            </a:r>
          </a:p>
          <a:p>
            <a:pPr>
              <a:spcBef>
                <a:spcPts val="0"/>
              </a:spcBef>
            </a:pPr>
            <a:endParaRPr lang="en-US" sz="1400" b="1" smtClean="0">
              <a:latin typeface="Times New Roman" pitchFamily="18" charset="0"/>
              <a:cs typeface="Times New Roman" pitchFamily="18" charset="0"/>
            </a:endParaRPr>
          </a:p>
          <a:p>
            <a:pPr>
              <a:spcBef>
                <a:spcPts val="0"/>
              </a:spcBef>
            </a:pPr>
            <a:r>
              <a:rPr lang="en-US" sz="1300" b="1" smtClean="0">
                <a:solidFill>
                  <a:schemeClr val="tx1"/>
                </a:solidFill>
                <a:latin typeface="Times New Roman" pitchFamily="18" charset="0"/>
                <a:cs typeface="Times New Roman" pitchFamily="18" charset="0"/>
              </a:rPr>
              <a:t>Phần </a:t>
            </a:r>
            <a:r>
              <a:rPr lang="en-US" sz="1300" b="1">
                <a:solidFill>
                  <a:schemeClr val="tx1"/>
                </a:solidFill>
                <a:latin typeface="Times New Roman" pitchFamily="18" charset="0"/>
                <a:cs typeface="Times New Roman" pitchFamily="18" charset="0"/>
              </a:rPr>
              <a:t>I (14, đứng, đậm)</a:t>
            </a:r>
          </a:p>
          <a:p>
            <a:pPr>
              <a:spcBef>
                <a:spcPts val="0"/>
              </a:spcBef>
            </a:pPr>
            <a:r>
              <a:rPr lang="en-US" sz="1300" b="1">
                <a:solidFill>
                  <a:schemeClr val="tx1"/>
                </a:solidFill>
                <a:latin typeface="Times New Roman" pitchFamily="18" charset="0"/>
                <a:cs typeface="Times New Roman" pitchFamily="18" charset="0"/>
              </a:rPr>
              <a:t>TÌNH HÌNH, KẾT QUẢ THỰC HIỆN NHIỆM VỤ (13, đứng, đậm</a:t>
            </a:r>
            <a:r>
              <a:rPr lang="en-US" sz="1300" b="1" smtClean="0">
                <a:solidFill>
                  <a:schemeClr val="tx1"/>
                </a:solidFill>
                <a:latin typeface="Times New Roman" pitchFamily="18" charset="0"/>
                <a:cs typeface="Times New Roman" pitchFamily="18" charset="0"/>
              </a:rPr>
              <a:t>)</a:t>
            </a:r>
          </a:p>
          <a:p>
            <a:pPr lvl="1" indent="-457200" algn="just">
              <a:spcBef>
                <a:spcPts val="0"/>
              </a:spcBef>
            </a:pPr>
            <a:endParaRPr lang="en-US" sz="1300" b="1">
              <a:solidFill>
                <a:schemeClr val="tx1"/>
              </a:solidFill>
              <a:latin typeface="Times New Roman" pitchFamily="18" charset="0"/>
              <a:cs typeface="Times New Roman" pitchFamily="18" charset="0"/>
            </a:endParaRPr>
          </a:p>
          <a:p>
            <a:pPr lvl="1" indent="-228600" algn="just">
              <a:spcBef>
                <a:spcPts val="0"/>
              </a:spcBef>
            </a:pPr>
            <a:r>
              <a:rPr lang="en-US" sz="1300" b="1" smtClean="0">
                <a:solidFill>
                  <a:schemeClr val="tx1"/>
                </a:solidFill>
                <a:latin typeface="Times New Roman" pitchFamily="18" charset="0"/>
                <a:cs typeface="Times New Roman" pitchFamily="18" charset="0"/>
              </a:rPr>
              <a:t>I. NHỮNG </a:t>
            </a:r>
            <a:r>
              <a:rPr lang="en-US" sz="1300" b="1">
                <a:solidFill>
                  <a:schemeClr val="tx1"/>
                </a:solidFill>
                <a:latin typeface="Times New Roman" pitchFamily="18" charset="0"/>
                <a:cs typeface="Times New Roman" pitchFamily="18" charset="0"/>
              </a:rPr>
              <a:t>KẾT QUẢ ĐẠT ĐƯỢC (13, đứng, đậm)</a:t>
            </a:r>
          </a:p>
          <a:p>
            <a:pPr marL="571500" lvl="1" indent="-342900" algn="just">
              <a:spcBef>
                <a:spcPts val="0"/>
              </a:spcBef>
              <a:buAutoNum type="arabicPeriod"/>
            </a:pPr>
            <a:r>
              <a:rPr lang="en-US" sz="1400" b="1" smtClean="0">
                <a:solidFill>
                  <a:schemeClr val="tx1"/>
                </a:solidFill>
                <a:latin typeface="Times New Roman" pitchFamily="18" charset="0"/>
                <a:cs typeface="Times New Roman" pitchFamily="18" charset="0"/>
              </a:rPr>
              <a:t>……..(14, đứng</a:t>
            </a:r>
            <a:r>
              <a:rPr lang="en-US" sz="1400" b="1">
                <a:solidFill>
                  <a:schemeClr val="tx1"/>
                </a:solidFill>
                <a:latin typeface="Times New Roman" pitchFamily="18" charset="0"/>
                <a:cs typeface="Times New Roman" pitchFamily="18" charset="0"/>
              </a:rPr>
              <a:t>, đậm</a:t>
            </a:r>
            <a:r>
              <a:rPr lang="en-US" sz="1400" b="1" smtClean="0">
                <a:solidFill>
                  <a:schemeClr val="tx1"/>
                </a:solidFill>
                <a:latin typeface="Times New Roman" pitchFamily="18" charset="0"/>
                <a:cs typeface="Times New Roman" pitchFamily="18" charset="0"/>
              </a:rPr>
              <a:t>)</a:t>
            </a:r>
          </a:p>
          <a:p>
            <a:pPr indent="228600" algn="just">
              <a:spcBef>
                <a:spcPts val="0"/>
              </a:spcBef>
            </a:pPr>
            <a:r>
              <a:rPr lang="en-US" sz="1400" smtClean="0">
                <a:solidFill>
                  <a:schemeClr val="tx1"/>
                </a:solidFill>
                <a:latin typeface="Times New Roman" pitchFamily="18" charset="0"/>
                <a:cs typeface="Times New Roman" pitchFamily="18" charset="0"/>
              </a:rPr>
              <a:t>a) ……………………………………. </a:t>
            </a:r>
            <a:r>
              <a:rPr lang="en-US" sz="1400">
                <a:solidFill>
                  <a:schemeClr val="tx1"/>
                </a:solidFill>
                <a:latin typeface="Times New Roman" pitchFamily="18" charset="0"/>
                <a:cs typeface="Times New Roman" pitchFamily="18" charset="0"/>
              </a:rPr>
              <a:t>(̉ 14, đứng</a:t>
            </a:r>
            <a:r>
              <a:rPr lang="en-US" sz="1400" smtClean="0">
                <a:solidFill>
                  <a:schemeClr val="tx1"/>
                </a:solidFill>
                <a:latin typeface="Times New Roman" pitchFamily="18" charset="0"/>
                <a:cs typeface="Times New Roman" pitchFamily="18" charset="0"/>
              </a:rPr>
              <a:t>)</a:t>
            </a:r>
          </a:p>
          <a:p>
            <a:pPr algn="just">
              <a:spcBef>
                <a:spcPts val="0"/>
              </a:spcBef>
            </a:pPr>
            <a:r>
              <a:rPr lang="en-US" sz="1400" smtClean="0">
                <a:solidFill>
                  <a:schemeClr val="tx1"/>
                </a:solidFill>
                <a:latin typeface="Times New Roman" pitchFamily="18" charset="0"/>
                <a:cs typeface="Times New Roman" pitchFamily="18" charset="0"/>
              </a:rPr>
              <a:t>……………………………………………………………………………………………………………………………………..</a:t>
            </a:r>
          </a:p>
          <a:p>
            <a:pPr>
              <a:spcBef>
                <a:spcPts val="0"/>
              </a:spcBef>
            </a:pPr>
            <a:r>
              <a:rPr lang="en-US" sz="1400" b="1">
                <a:solidFill>
                  <a:schemeClr val="tx1"/>
                </a:solidFill>
                <a:latin typeface="Times New Roman" pitchFamily="18" charset="0"/>
                <a:cs typeface="Times New Roman" pitchFamily="18" charset="0"/>
              </a:rPr>
              <a:t>Phần </a:t>
            </a:r>
            <a:r>
              <a:rPr lang="en-US" sz="1400" b="1" smtClean="0">
                <a:solidFill>
                  <a:schemeClr val="tx1"/>
                </a:solidFill>
                <a:latin typeface="Times New Roman" pitchFamily="18" charset="0"/>
                <a:cs typeface="Times New Roman" pitchFamily="18" charset="0"/>
              </a:rPr>
              <a:t>II </a:t>
            </a:r>
            <a:r>
              <a:rPr lang="en-US" sz="1400" b="1">
                <a:solidFill>
                  <a:schemeClr val="tx1"/>
                </a:solidFill>
                <a:latin typeface="Times New Roman" pitchFamily="18" charset="0"/>
                <a:cs typeface="Times New Roman" pitchFamily="18" charset="0"/>
              </a:rPr>
              <a:t>(14, đứng, đậm)</a:t>
            </a:r>
          </a:p>
          <a:p>
            <a:pPr>
              <a:spcBef>
                <a:spcPts val="0"/>
              </a:spcBef>
            </a:pPr>
            <a:r>
              <a:rPr lang="en-US" sz="1400" b="1" smtClean="0">
                <a:solidFill>
                  <a:schemeClr val="tx1"/>
                </a:solidFill>
                <a:latin typeface="Times New Roman" pitchFamily="18" charset="0"/>
                <a:cs typeface="Times New Roman" pitchFamily="18" charset="0"/>
              </a:rPr>
              <a:t>PHƯƠNG HƯƠNG  NHIỆM VỤ (13, </a:t>
            </a:r>
            <a:r>
              <a:rPr lang="en-US" sz="1400" b="1">
                <a:solidFill>
                  <a:schemeClr val="tx1"/>
                </a:solidFill>
                <a:latin typeface="Times New Roman" pitchFamily="18" charset="0"/>
                <a:cs typeface="Times New Roman" pitchFamily="18" charset="0"/>
              </a:rPr>
              <a:t>đứng, đậm)</a:t>
            </a:r>
          </a:p>
          <a:p>
            <a:pPr indent="228600" algn="just"/>
            <a:r>
              <a:rPr lang="en-US" sz="1400" b="1">
                <a:solidFill>
                  <a:schemeClr val="tx1"/>
                </a:solidFill>
                <a:latin typeface="Times New Roman" pitchFamily="18" charset="0"/>
                <a:cs typeface="Times New Roman" pitchFamily="18" charset="0"/>
              </a:rPr>
              <a:t>I. PHƯƠNG HƯỚNG NHIỆM VỤ</a:t>
            </a:r>
          </a:p>
          <a:p>
            <a:pPr indent="228600" algn="just"/>
            <a:r>
              <a:rPr lang="en-US" sz="1400" b="1">
                <a:solidFill>
                  <a:schemeClr val="tx1"/>
                </a:solidFill>
                <a:latin typeface="Times New Roman" pitchFamily="18" charset="0"/>
                <a:cs typeface="Times New Roman" pitchFamily="18" charset="0"/>
              </a:rPr>
              <a:t>1. ……………………………….</a:t>
            </a:r>
            <a:endParaRPr lang="en-US" sz="1400">
              <a:solidFill>
                <a:schemeClr val="tx1"/>
              </a:solidFill>
              <a:latin typeface="Times New Roman" pitchFamily="18" charset="0"/>
              <a:cs typeface="Times New Roman" pitchFamily="18" charset="0"/>
            </a:endParaRPr>
          </a:p>
          <a:p>
            <a:pPr indent="228600" algn="just"/>
            <a:r>
              <a:rPr lang="en-US" sz="1400">
                <a:solidFill>
                  <a:schemeClr val="tx1"/>
                </a:solidFill>
                <a:latin typeface="Times New Roman" pitchFamily="18" charset="0"/>
                <a:cs typeface="Times New Roman" pitchFamily="18" charset="0"/>
              </a:rPr>
              <a:t>a) …………………………………….</a:t>
            </a:r>
          </a:p>
          <a:p>
            <a:pPr indent="228600" algn="just"/>
            <a:r>
              <a:rPr lang="en-US" sz="1400" smtClean="0">
                <a:solidFill>
                  <a:schemeClr val="tx1"/>
                </a:solidFill>
                <a:latin typeface="Times New Roman" pitchFamily="18" charset="0"/>
                <a:cs typeface="Times New Roman" pitchFamily="18" charset="0"/>
              </a:rPr>
              <a:t>…………………………………………………………………………………………………………………………………</a:t>
            </a:r>
            <a:endParaRPr lang="en-US" sz="1400">
              <a:solidFill>
                <a:schemeClr val="tx1"/>
              </a:solidFill>
              <a:latin typeface="Times New Roman" pitchFamily="18" charset="0"/>
              <a:cs typeface="Times New Roman" pitchFamily="18" charset="0"/>
            </a:endParaRPr>
          </a:p>
          <a:p>
            <a:pPr indent="228600" algn="just"/>
            <a:endParaRPr lang="en-US" sz="1400" smtClean="0">
              <a:solidFill>
                <a:schemeClr val="tx1"/>
              </a:solidFill>
              <a:latin typeface="Times New Roman" pitchFamily="18" charset="0"/>
              <a:cs typeface="Times New Roman" pitchFamily="18" charset="0"/>
            </a:endParaRPr>
          </a:p>
          <a:p>
            <a:endParaRPr lang="en-US" sz="1400" smtClean="0">
              <a:solidFill>
                <a:schemeClr val="tx1"/>
              </a:solidFill>
              <a:latin typeface="Times New Roman" pitchFamily="18" charset="0"/>
              <a:cs typeface="Times New Roman" pitchFamily="18" charset="0"/>
            </a:endParaRPr>
          </a:p>
          <a:p>
            <a:endParaRPr lang="en-US" sz="1400">
              <a:solidFill>
                <a:schemeClr val="tx1"/>
              </a:solidFill>
              <a:latin typeface="Times New Roman" pitchFamily="18" charset="0"/>
              <a:cs typeface="Times New Roman" pitchFamily="18" charset="0"/>
            </a:endParaRPr>
          </a:p>
        </p:txBody>
      </p:sp>
      <p:cxnSp>
        <p:nvCxnSpPr>
          <p:cNvPr id="5" name="Straight Connector 4"/>
          <p:cNvCxnSpPr/>
          <p:nvPr/>
        </p:nvCxnSpPr>
        <p:spPr>
          <a:xfrm>
            <a:off x="3940176" y="609600"/>
            <a:ext cx="1981200" cy="0"/>
          </a:xfrm>
          <a:prstGeom prst="line">
            <a:avLst/>
          </a:prstGeom>
        </p:spPr>
        <p:style>
          <a:lnRef idx="1">
            <a:schemeClr val="dk1"/>
          </a:lnRef>
          <a:fillRef idx="0">
            <a:schemeClr val="dk1"/>
          </a:fillRef>
          <a:effectRef idx="0">
            <a:schemeClr val="dk1"/>
          </a:effectRef>
          <a:fontRef idx="minor">
            <a:schemeClr val="tx1"/>
          </a:fontRef>
        </p:style>
      </p:cxnSp>
      <p:graphicFrame>
        <p:nvGraphicFramePr>
          <p:cNvPr id="8" name="Table 7"/>
          <p:cNvGraphicFramePr>
            <a:graphicFrameLocks noGrp="1"/>
          </p:cNvGraphicFramePr>
          <p:nvPr>
            <p:extLst>
              <p:ext uri="{D42A27DB-BD31-4B8C-83A1-F6EECF244321}">
                <p14:modId xmlns:p14="http://schemas.microsoft.com/office/powerpoint/2010/main" val="2095546929"/>
              </p:ext>
            </p:extLst>
          </p:nvPr>
        </p:nvGraphicFramePr>
        <p:xfrm>
          <a:off x="374016" y="762001"/>
          <a:ext cx="9144001" cy="993995"/>
        </p:xfrm>
        <a:graphic>
          <a:graphicData uri="http://schemas.openxmlformats.org/drawingml/2006/table">
            <a:tbl>
              <a:tblPr firstRow="1" bandRow="1">
                <a:tableStyleId>{5C22544A-7EE6-4342-B048-85BDC9FD1C3A}</a:tableStyleId>
              </a:tblPr>
              <a:tblGrid>
                <a:gridCol w="3352800"/>
                <a:gridCol w="1073786"/>
                <a:gridCol w="4717415"/>
              </a:tblGrid>
              <a:tr h="194725">
                <a:tc>
                  <a:txBody>
                    <a:bodyPr/>
                    <a:lstStyle/>
                    <a:p>
                      <a:pPr algn="ctr">
                        <a:spcBef>
                          <a:spcPts val="200"/>
                        </a:spcBef>
                        <a:spcAft>
                          <a:spcPts val="0"/>
                        </a:spcAft>
                      </a:pPr>
                      <a:r>
                        <a:rPr lang="en-US" sz="1300" b="0">
                          <a:solidFill>
                            <a:schemeClr val="tx1"/>
                          </a:solidFill>
                          <a:effectLst/>
                          <a:latin typeface="Times New Roman"/>
                          <a:ea typeface="Times New Roman"/>
                        </a:rPr>
                        <a:t>BỘ CHQS TỈNH ĐỒNG THÁP</a:t>
                      </a:r>
                      <a:endParaRPr lang="en-US" sz="1400" b="0">
                        <a:solidFill>
                          <a:schemeClr val="tx1"/>
                        </a:solidFill>
                        <a:effectLst/>
                        <a:latin typeface="Times New Roman"/>
                        <a:ea typeface="Times New Roman"/>
                      </a:endParaRPr>
                    </a:p>
                  </a:txBody>
                  <a:tcPr marL="17780" marR="1778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r">
                        <a:spcBef>
                          <a:spcPts val="200"/>
                        </a:spcBef>
                        <a:spcAft>
                          <a:spcPts val="0"/>
                        </a:spcAft>
                      </a:pPr>
                      <a:r>
                        <a:rPr lang="en-US" sz="1300" b="1">
                          <a:solidFill>
                            <a:schemeClr val="tx1"/>
                          </a:solidFill>
                          <a:effectLst/>
                          <a:latin typeface="Times New Roman"/>
                          <a:ea typeface="Times New Roman"/>
                          <a:cs typeface="Times New Roman"/>
                        </a:rPr>
                        <a:t> </a:t>
                      </a:r>
                      <a:endParaRPr lang="en-US" sz="1300">
                        <a:solidFill>
                          <a:schemeClr val="tx1"/>
                        </a:solidFill>
                        <a:effectLst/>
                        <a:latin typeface="VNI-Times"/>
                        <a:ea typeface="Times New Roman"/>
                        <a:cs typeface="Times New Roman"/>
                      </a:endParaRPr>
                    </a:p>
                  </a:txBody>
                  <a:tcPr marL="17780" marR="1778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spcBef>
                          <a:spcPts val="200"/>
                        </a:spcBef>
                        <a:spcAft>
                          <a:spcPts val="0"/>
                        </a:spcAft>
                      </a:pPr>
                      <a:r>
                        <a:rPr lang="en-US" sz="1300" b="1">
                          <a:solidFill>
                            <a:schemeClr val="tx1"/>
                          </a:solidFill>
                          <a:effectLst/>
                          <a:latin typeface="Times New Roman"/>
                          <a:ea typeface="Times New Roman"/>
                          <a:cs typeface="Times New Roman"/>
                        </a:rPr>
                        <a:t>CỘNG HÒA XÃ HỘI CHỦ NGHĨA VIỆT NAM</a:t>
                      </a:r>
                      <a:endParaRPr lang="en-US" sz="1300">
                        <a:solidFill>
                          <a:schemeClr val="tx1"/>
                        </a:solidFill>
                        <a:effectLst/>
                        <a:latin typeface="VNI-Times"/>
                        <a:ea typeface="Times New Roman"/>
                        <a:cs typeface="Times New Roman"/>
                      </a:endParaRPr>
                    </a:p>
                  </a:txBody>
                  <a:tcPr marL="17780" marR="1778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r h="454358">
                <a:tc>
                  <a:txBody>
                    <a:bodyPr/>
                    <a:lstStyle/>
                    <a:p>
                      <a:pPr algn="ctr">
                        <a:spcBef>
                          <a:spcPts val="200"/>
                        </a:spcBef>
                        <a:spcAft>
                          <a:spcPts val="0"/>
                        </a:spcAft>
                      </a:pPr>
                      <a:r>
                        <a:rPr lang="en-US" sz="1300" b="1">
                          <a:effectLst/>
                          <a:latin typeface="Times New Roman"/>
                          <a:ea typeface="Times New Roman"/>
                        </a:rPr>
                        <a:t>BAN CHỈ HUY QUÂN SỰ</a:t>
                      </a:r>
                      <a:endParaRPr lang="en-US" sz="1400">
                        <a:effectLst/>
                        <a:latin typeface="Times New Roman"/>
                        <a:ea typeface="Times New Roman"/>
                      </a:endParaRPr>
                    </a:p>
                    <a:p>
                      <a:pPr algn="ctr">
                        <a:spcBef>
                          <a:spcPts val="200"/>
                        </a:spcBef>
                        <a:spcAft>
                          <a:spcPts val="0"/>
                        </a:spcAft>
                      </a:pPr>
                      <a:r>
                        <a:rPr lang="en-US" sz="1300" b="1">
                          <a:effectLst/>
                          <a:latin typeface="Times New Roman"/>
                          <a:ea typeface="Times New Roman"/>
                        </a:rPr>
                        <a:t>HUYỆN TAM NÔNG</a:t>
                      </a:r>
                      <a:endParaRPr lang="en-US" sz="1400">
                        <a:effectLst/>
                        <a:latin typeface="Times New Roman"/>
                        <a:ea typeface="Times New Roman"/>
                      </a:endParaRPr>
                    </a:p>
                  </a:txBody>
                  <a:tcPr marL="17780" marR="177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a:spcBef>
                          <a:spcPts val="200"/>
                        </a:spcBef>
                        <a:spcAft>
                          <a:spcPts val="0"/>
                        </a:spcAft>
                      </a:pPr>
                      <a:r>
                        <a:rPr lang="en-US" sz="1300" b="1">
                          <a:effectLst/>
                          <a:latin typeface="Times New Roman"/>
                          <a:ea typeface="Times New Roman"/>
                          <a:cs typeface="Times New Roman"/>
                        </a:rPr>
                        <a:t> </a:t>
                      </a:r>
                      <a:endParaRPr lang="en-US" sz="1300">
                        <a:effectLst/>
                        <a:latin typeface="VNI-Times"/>
                        <a:ea typeface="Times New Roman"/>
                        <a:cs typeface="Times New Roman"/>
                      </a:endParaRPr>
                    </a:p>
                  </a:txBody>
                  <a:tcPr marL="17780" marR="177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a:spcBef>
                          <a:spcPts val="200"/>
                        </a:spcBef>
                        <a:spcAft>
                          <a:spcPts val="0"/>
                        </a:spcAft>
                      </a:pPr>
                      <a:r>
                        <a:rPr lang="en-US" sz="1300" b="1" smtClean="0">
                          <a:effectLst/>
                          <a:latin typeface="Times New Roman"/>
                          <a:ea typeface="Times New Roman"/>
                          <a:cs typeface="Times New Roman"/>
                        </a:rPr>
                        <a:t>Độc </a:t>
                      </a:r>
                      <a:r>
                        <a:rPr lang="en-US" sz="1300" b="1">
                          <a:effectLst/>
                          <a:latin typeface="Times New Roman"/>
                          <a:ea typeface="Times New Roman"/>
                          <a:cs typeface="Times New Roman"/>
                        </a:rPr>
                        <a:t>lập – Tự do – Hạnh phúc</a:t>
                      </a:r>
                      <a:endParaRPr lang="en-US" sz="1300">
                        <a:effectLst/>
                        <a:latin typeface="VNI-Times"/>
                        <a:ea typeface="Times New Roman"/>
                        <a:cs typeface="Times New Roman"/>
                      </a:endParaRPr>
                    </a:p>
                  </a:txBody>
                  <a:tcPr marL="17780" marR="177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tr>
              <a:tr h="341517">
                <a:tc>
                  <a:txBody>
                    <a:bodyPr/>
                    <a:lstStyle/>
                    <a:p>
                      <a:pPr algn="ctr">
                        <a:spcBef>
                          <a:spcPts val="600"/>
                        </a:spcBef>
                        <a:spcAft>
                          <a:spcPts val="0"/>
                        </a:spcAft>
                      </a:pPr>
                      <a:r>
                        <a:rPr lang="en-US" sz="1300" b="0">
                          <a:solidFill>
                            <a:schemeClr val="tx1"/>
                          </a:solidFill>
                          <a:effectLst/>
                          <a:latin typeface="Times New Roman"/>
                        </a:rPr>
                        <a:t>Số:          / BC-BCH</a:t>
                      </a:r>
                      <a:endParaRPr lang="en-US" sz="1000" b="1">
                        <a:solidFill>
                          <a:schemeClr val="tx1"/>
                        </a:solidFill>
                        <a:effectLst/>
                        <a:latin typeface="Times New Roman"/>
                      </a:endParaRPr>
                    </a:p>
                  </a:txBody>
                  <a:tcPr marL="17780" marR="177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spcBef>
                          <a:spcPts val="600"/>
                        </a:spcBef>
                        <a:spcAft>
                          <a:spcPts val="0"/>
                        </a:spcAft>
                      </a:pPr>
                      <a:r>
                        <a:rPr lang="en-US" sz="1200" b="0" i="1">
                          <a:solidFill>
                            <a:schemeClr val="tx1"/>
                          </a:solidFill>
                          <a:effectLst/>
                          <a:latin typeface="Times New Roman"/>
                        </a:rPr>
                        <a:t> </a:t>
                      </a:r>
                      <a:endParaRPr lang="en-US" sz="1000" b="1">
                        <a:solidFill>
                          <a:schemeClr val="tx1"/>
                        </a:solidFill>
                        <a:effectLst/>
                        <a:latin typeface="Times New Roman"/>
                      </a:endParaRPr>
                    </a:p>
                  </a:txBody>
                  <a:tcPr marL="17780" marR="177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spcBef>
                          <a:spcPts val="600"/>
                        </a:spcBef>
                        <a:spcAft>
                          <a:spcPts val="0"/>
                        </a:spcAft>
                      </a:pPr>
                      <a:r>
                        <a:rPr lang="en-US" sz="1300" b="0" i="1">
                          <a:solidFill>
                            <a:schemeClr val="tx1"/>
                          </a:solidFill>
                          <a:effectLst/>
                          <a:latin typeface="Times New Roman"/>
                        </a:rPr>
                        <a:t>Tam Nông, ngày       tháng       năm </a:t>
                      </a:r>
                      <a:r>
                        <a:rPr lang="en-US" sz="1300" b="0" i="1" baseline="0" smtClean="0">
                          <a:solidFill>
                            <a:schemeClr val="tx1"/>
                          </a:solidFill>
                          <a:effectLst/>
                          <a:latin typeface="Times New Roman"/>
                        </a:rPr>
                        <a:t>     </a:t>
                      </a:r>
                      <a:endParaRPr lang="en-US" sz="1000" b="1">
                        <a:solidFill>
                          <a:schemeClr val="tx1"/>
                        </a:solidFill>
                        <a:effectLst/>
                        <a:latin typeface="Times New Roman"/>
                      </a:endParaRPr>
                    </a:p>
                  </a:txBody>
                  <a:tcPr marL="17780" marR="177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bl>
          </a:graphicData>
        </a:graphic>
      </p:graphicFrame>
      <p:cxnSp>
        <p:nvCxnSpPr>
          <p:cNvPr id="10" name="Straight Connector 9"/>
          <p:cNvCxnSpPr/>
          <p:nvPr/>
        </p:nvCxnSpPr>
        <p:spPr>
          <a:xfrm>
            <a:off x="1600200" y="1399674"/>
            <a:ext cx="7619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6096001" y="1219200"/>
            <a:ext cx="20574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4634233" y="2362200"/>
            <a:ext cx="7619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4" name="Table 3"/>
          <p:cNvGraphicFramePr>
            <a:graphicFrameLocks noGrp="1"/>
          </p:cNvGraphicFramePr>
          <p:nvPr>
            <p:extLst>
              <p:ext uri="{D42A27DB-BD31-4B8C-83A1-F6EECF244321}">
                <p14:modId xmlns:p14="http://schemas.microsoft.com/office/powerpoint/2010/main" val="2185839676"/>
              </p:ext>
            </p:extLst>
          </p:nvPr>
        </p:nvGraphicFramePr>
        <p:xfrm>
          <a:off x="701675" y="5562600"/>
          <a:ext cx="7520145" cy="1371600"/>
        </p:xfrm>
        <a:graphic>
          <a:graphicData uri="http://schemas.openxmlformats.org/drawingml/2006/table">
            <a:tbl>
              <a:tblPr>
                <a:tableStyleId>{5C22544A-7EE6-4342-B048-85BDC9FD1C3A}</a:tableStyleId>
              </a:tblPr>
              <a:tblGrid>
                <a:gridCol w="3040530"/>
                <a:gridCol w="226060"/>
                <a:gridCol w="4253555"/>
              </a:tblGrid>
              <a:tr h="358726">
                <a:tc>
                  <a:txBody>
                    <a:bodyPr/>
                    <a:lstStyle/>
                    <a:p>
                      <a:pPr indent="201930" algn="just">
                        <a:spcAft>
                          <a:spcPts val="0"/>
                        </a:spcAft>
                      </a:pPr>
                      <a:r>
                        <a:rPr lang="en-US" sz="1200" b="1" i="1">
                          <a:effectLst/>
                          <a:latin typeface="Times New Roman" pitchFamily="18" charset="0"/>
                          <a:cs typeface="Times New Roman" pitchFamily="18" charset="0"/>
                        </a:rPr>
                        <a:t>Nơi nhận: (12, nghiêng, đậm)</a:t>
                      </a:r>
                      <a:endParaRPr lang="en-US" sz="1400" b="1" i="1">
                        <a:effectLst/>
                        <a:latin typeface="Times New Roman" pitchFamily="18" charset="0"/>
                        <a:ea typeface="Times New Roman"/>
                        <a:cs typeface="Times New Roman" pitchFamily="18" charset="0"/>
                      </a:endParaRPr>
                    </a:p>
                  </a:txBody>
                  <a:tcPr marL="68579" marR="68579" marT="0" marB="0">
                    <a:noFill/>
                  </a:tcPr>
                </a:tc>
                <a:tc>
                  <a:txBody>
                    <a:bodyPr/>
                    <a:lstStyle/>
                    <a:p>
                      <a:pPr algn="just">
                        <a:spcAft>
                          <a:spcPts val="0"/>
                        </a:spcAft>
                      </a:pPr>
                      <a:r>
                        <a:rPr lang="en-US" sz="1400">
                          <a:effectLst/>
                          <a:latin typeface="Times New Roman" pitchFamily="18" charset="0"/>
                          <a:cs typeface="Times New Roman" pitchFamily="18" charset="0"/>
                        </a:rPr>
                        <a:t> </a:t>
                      </a:r>
                      <a:endParaRPr lang="en-US" sz="1400">
                        <a:effectLst/>
                        <a:latin typeface="Times New Roman" pitchFamily="18" charset="0"/>
                        <a:ea typeface="Times New Roman"/>
                        <a:cs typeface="Times New Roman" pitchFamily="18" charset="0"/>
                      </a:endParaRPr>
                    </a:p>
                  </a:txBody>
                  <a:tcPr marL="68579" marR="68579" marT="0" marB="0">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tab pos="450215" algn="l"/>
                          <a:tab pos="900430" algn="l"/>
                          <a:tab pos="457200" algn="l"/>
                        </a:tabLst>
                        <a:defRPr/>
                      </a:pPr>
                      <a:r>
                        <a:rPr lang="en-US" sz="1300" b="1">
                          <a:effectLst/>
                          <a:latin typeface="Times New Roman" pitchFamily="18" charset="0"/>
                          <a:cs typeface="Times New Roman" pitchFamily="18" charset="0"/>
                        </a:rPr>
                        <a:t>CHỈ HUY TRƯỞNG </a:t>
                      </a:r>
                      <a:r>
                        <a:rPr lang="en-US" sz="1000" kern="1200" smtClean="0">
                          <a:solidFill>
                            <a:schemeClr val="dk1"/>
                          </a:solidFill>
                          <a:effectLst/>
                          <a:latin typeface="Times New Roman" pitchFamily="18" charset="0"/>
                          <a:ea typeface="+mn-ea"/>
                          <a:cs typeface="Times New Roman" pitchFamily="18" charset="0"/>
                        </a:rPr>
                        <a:t>(13, đứng, đậm)</a:t>
                      </a:r>
                    </a:p>
                  </a:txBody>
                  <a:tcPr marL="68579" marR="68579" marT="0" marB="0">
                    <a:noFill/>
                  </a:tcPr>
                </a:tc>
              </a:tr>
              <a:tr h="1012874">
                <a:tc>
                  <a:txBody>
                    <a:bodyPr/>
                    <a:lstStyle/>
                    <a:p>
                      <a:pPr indent="277495" algn="just">
                        <a:spcAft>
                          <a:spcPts val="0"/>
                        </a:spcAft>
                        <a:tabLst>
                          <a:tab pos="399415" algn="l"/>
                          <a:tab pos="1181100" algn="l"/>
                        </a:tabLst>
                      </a:pPr>
                      <a:r>
                        <a:rPr lang="en-US" sz="1100" kern="1200">
                          <a:solidFill>
                            <a:schemeClr val="dk1"/>
                          </a:solidFill>
                          <a:effectLst/>
                          <a:latin typeface="Times New Roman" pitchFamily="18" charset="0"/>
                          <a:ea typeface="+mn-ea"/>
                          <a:cs typeface="Times New Roman" pitchFamily="18" charset="0"/>
                        </a:rPr>
                        <a:t>- Ban CHQS huyện (b/c ); </a:t>
                      </a:r>
                    </a:p>
                    <a:p>
                      <a:pPr indent="277495" algn="just">
                        <a:spcAft>
                          <a:spcPts val="0"/>
                        </a:spcAft>
                        <a:tabLst>
                          <a:tab pos="399415" algn="l"/>
                          <a:tab pos="1181100" algn="l"/>
                        </a:tabLst>
                      </a:pPr>
                      <a:r>
                        <a:rPr lang="en-US" sz="1100" kern="1200">
                          <a:solidFill>
                            <a:schemeClr val="dk1"/>
                          </a:solidFill>
                          <a:effectLst/>
                          <a:latin typeface="Times New Roman" pitchFamily="18" charset="0"/>
                          <a:ea typeface="+mn-ea"/>
                          <a:cs typeface="Times New Roman" pitchFamily="18" charset="0"/>
                        </a:rPr>
                        <a:t>- ………………………;         (11, đứng)</a:t>
                      </a:r>
                    </a:p>
                    <a:p>
                      <a:pPr indent="277495" algn="just">
                        <a:spcAft>
                          <a:spcPts val="0"/>
                        </a:spcAft>
                        <a:tabLst>
                          <a:tab pos="399415" algn="l"/>
                          <a:tab pos="1181100" algn="l"/>
                        </a:tabLst>
                      </a:pPr>
                      <a:r>
                        <a:rPr lang="en-US" sz="1100" kern="1200">
                          <a:solidFill>
                            <a:schemeClr val="dk1"/>
                          </a:solidFill>
                          <a:effectLst/>
                          <a:latin typeface="Times New Roman" pitchFamily="18" charset="0"/>
                          <a:ea typeface="+mn-ea"/>
                          <a:cs typeface="Times New Roman" pitchFamily="18" charset="0"/>
                        </a:rPr>
                        <a:t>- Lưu BCH; L05.</a:t>
                      </a:r>
                    </a:p>
                  </a:txBody>
                  <a:tcPr marL="68579" marR="68579" marT="0" marB="0">
                    <a:noFill/>
                  </a:tcPr>
                </a:tc>
                <a:tc>
                  <a:txBody>
                    <a:bodyPr/>
                    <a:lstStyle/>
                    <a:p>
                      <a:pPr algn="just">
                        <a:spcAft>
                          <a:spcPts val="0"/>
                        </a:spcAft>
                      </a:pPr>
                      <a:r>
                        <a:rPr lang="en-US" sz="1200" kern="1200">
                          <a:solidFill>
                            <a:schemeClr val="dk1"/>
                          </a:solidFill>
                          <a:effectLst/>
                          <a:latin typeface="Times New Roman" pitchFamily="18" charset="0"/>
                          <a:ea typeface="+mn-ea"/>
                          <a:cs typeface="Times New Roman" pitchFamily="18" charset="0"/>
                        </a:rPr>
                        <a:t> </a:t>
                      </a:r>
                    </a:p>
                  </a:txBody>
                  <a:tcPr marL="68579" marR="68579" marT="0" marB="0">
                    <a:noFill/>
                  </a:tcPr>
                </a:tc>
                <a:tc>
                  <a:txBody>
                    <a:bodyPr/>
                    <a:lstStyle/>
                    <a:p>
                      <a:pPr marL="803275" indent="-457200" algn="ctr">
                        <a:spcAft>
                          <a:spcPts val="0"/>
                        </a:spcAft>
                        <a:tabLst>
                          <a:tab pos="803275" algn="l"/>
                          <a:tab pos="457200" algn="l"/>
                        </a:tabLst>
                      </a:pPr>
                      <a:endParaRPr lang="en-US" sz="1200" kern="1200" smtClean="0">
                        <a:solidFill>
                          <a:schemeClr val="dk1"/>
                        </a:solidFill>
                        <a:effectLst/>
                        <a:latin typeface="Times New Roman" pitchFamily="18" charset="0"/>
                        <a:ea typeface="+mn-ea"/>
                        <a:cs typeface="Times New Roman" pitchFamily="18" charset="0"/>
                      </a:endParaRPr>
                    </a:p>
                    <a:p>
                      <a:pPr marL="803275" indent="-457200" algn="ctr">
                        <a:spcAft>
                          <a:spcPts val="0"/>
                        </a:spcAft>
                        <a:tabLst>
                          <a:tab pos="803275" algn="l"/>
                          <a:tab pos="457200" algn="l"/>
                        </a:tabLst>
                      </a:pPr>
                      <a:r>
                        <a:rPr lang="en-US" sz="1200" kern="1200">
                          <a:solidFill>
                            <a:schemeClr val="dk1"/>
                          </a:solidFill>
                          <a:effectLst/>
                          <a:latin typeface="Times New Roman" pitchFamily="18" charset="0"/>
                          <a:ea typeface="+mn-ea"/>
                          <a:cs typeface="Times New Roman" pitchFamily="18" charset="0"/>
                        </a:rPr>
                        <a:t> </a:t>
                      </a:r>
                      <a:r>
                        <a:rPr lang="en-US" sz="1200" kern="1200" smtClean="0">
                          <a:solidFill>
                            <a:schemeClr val="dk1"/>
                          </a:solidFill>
                          <a:effectLst/>
                          <a:latin typeface="Times New Roman" pitchFamily="18" charset="0"/>
                          <a:ea typeface="+mn-ea"/>
                          <a:cs typeface="Times New Roman" pitchFamily="18" charset="0"/>
                        </a:rPr>
                        <a:t>Chữ</a:t>
                      </a:r>
                      <a:r>
                        <a:rPr lang="en-US" sz="1200" kern="1200" baseline="0" smtClean="0">
                          <a:solidFill>
                            <a:schemeClr val="dk1"/>
                          </a:solidFill>
                          <a:effectLst/>
                          <a:latin typeface="Times New Roman" pitchFamily="18" charset="0"/>
                          <a:ea typeface="+mn-ea"/>
                          <a:cs typeface="Times New Roman" pitchFamily="18" charset="0"/>
                        </a:rPr>
                        <a:t> ký</a:t>
                      </a:r>
                      <a:endParaRPr lang="en-US" sz="1200" kern="1200">
                        <a:solidFill>
                          <a:schemeClr val="dk1"/>
                        </a:solidFill>
                        <a:effectLst/>
                        <a:latin typeface="Times New Roman" pitchFamily="18" charset="0"/>
                        <a:ea typeface="+mn-ea"/>
                        <a:cs typeface="Times New Roman" pitchFamily="18" charset="0"/>
                      </a:endParaRPr>
                    </a:p>
                    <a:p>
                      <a:pPr algn="ctr">
                        <a:spcAft>
                          <a:spcPts val="0"/>
                        </a:spcAft>
                      </a:pPr>
                      <a:r>
                        <a:rPr lang="en-US" sz="1200" kern="1200">
                          <a:solidFill>
                            <a:schemeClr val="dk1"/>
                          </a:solidFill>
                          <a:effectLst/>
                          <a:latin typeface="Times New Roman" pitchFamily="18" charset="0"/>
                          <a:ea typeface="+mn-ea"/>
                          <a:cs typeface="Times New Roman" pitchFamily="18" charset="0"/>
                        </a:rPr>
                        <a:t> </a:t>
                      </a:r>
                    </a:p>
                    <a:p>
                      <a:pPr marL="0" marR="0" indent="0" algn="ctr" defTabSz="914400" rtl="0" eaLnBrk="1" fontAlgn="auto" latinLnBrk="0" hangingPunct="1">
                        <a:lnSpc>
                          <a:spcPct val="100000"/>
                        </a:lnSpc>
                        <a:spcBef>
                          <a:spcPts val="0"/>
                        </a:spcBef>
                        <a:spcAft>
                          <a:spcPts val="0"/>
                        </a:spcAft>
                        <a:buClrTx/>
                        <a:buSzTx/>
                        <a:buFontTx/>
                        <a:buNone/>
                        <a:tabLst/>
                        <a:defRPr/>
                      </a:pPr>
                      <a:r>
                        <a:rPr lang="en-US" sz="1200" kern="1200">
                          <a:solidFill>
                            <a:schemeClr val="dk1"/>
                          </a:solidFill>
                          <a:effectLst/>
                          <a:latin typeface="Times New Roman" pitchFamily="18" charset="0"/>
                          <a:ea typeface="+mn-ea"/>
                          <a:cs typeface="Times New Roman" pitchFamily="18" charset="0"/>
                        </a:rPr>
                        <a:t> </a:t>
                      </a:r>
                      <a:r>
                        <a:rPr lang="en-US" sz="1400" b="1" kern="1200" smtClean="0">
                          <a:solidFill>
                            <a:schemeClr val="dk1"/>
                          </a:solidFill>
                          <a:effectLst/>
                          <a:latin typeface="Times New Roman" pitchFamily="18" charset="0"/>
                          <a:ea typeface="+mn-ea"/>
                          <a:cs typeface="Times New Roman" pitchFamily="18" charset="0"/>
                        </a:rPr>
                        <a:t>Họ </a:t>
                      </a:r>
                      <a:r>
                        <a:rPr lang="en-US" sz="1400" b="1" kern="1200">
                          <a:solidFill>
                            <a:schemeClr val="dk1"/>
                          </a:solidFill>
                          <a:effectLst/>
                          <a:latin typeface="Times New Roman" pitchFamily="18" charset="0"/>
                          <a:ea typeface="+mn-ea"/>
                          <a:cs typeface="Times New Roman" pitchFamily="18" charset="0"/>
                        </a:rPr>
                        <a:t>và </a:t>
                      </a:r>
                      <a:r>
                        <a:rPr lang="en-US" sz="1400" b="1" kern="1200" smtClean="0">
                          <a:solidFill>
                            <a:schemeClr val="dk1"/>
                          </a:solidFill>
                          <a:effectLst/>
                          <a:latin typeface="Times New Roman" pitchFamily="18" charset="0"/>
                          <a:ea typeface="+mn-ea"/>
                          <a:cs typeface="Times New Roman" pitchFamily="18" charset="0"/>
                        </a:rPr>
                        <a:t>tên </a:t>
                      </a:r>
                      <a:r>
                        <a:rPr lang="en-US" sz="1200" kern="1200" smtClean="0">
                          <a:solidFill>
                            <a:schemeClr val="dk1"/>
                          </a:solidFill>
                          <a:effectLst/>
                          <a:latin typeface="Times New Roman" pitchFamily="18" charset="0"/>
                          <a:ea typeface="+mn-ea"/>
                          <a:cs typeface="Times New Roman" pitchFamily="18" charset="0"/>
                        </a:rPr>
                        <a:t>(14, đứng, đậm)</a:t>
                      </a:r>
                    </a:p>
                  </a:txBody>
                  <a:tcPr marL="68579" marR="68579" marT="0" marB="0">
                    <a:noFill/>
                  </a:tcPr>
                </a:tc>
              </a:tr>
            </a:tbl>
          </a:graphicData>
        </a:graphic>
      </p:graphicFrame>
      <p:sp>
        <p:nvSpPr>
          <p:cNvPr id="6" name="AutoShape 1"/>
          <p:cNvSpPr>
            <a:spLocks/>
          </p:cNvSpPr>
          <p:nvPr/>
        </p:nvSpPr>
        <p:spPr bwMode="auto">
          <a:xfrm>
            <a:off x="2528889" y="5867401"/>
            <a:ext cx="138112" cy="371475"/>
          </a:xfrm>
          <a:prstGeom prst="rightBrace">
            <a:avLst>
              <a:gd name="adj1" fmla="val 22414"/>
              <a:gd name="adj2" fmla="val 50000"/>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39577506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37160"/>
            <a:ext cx="8420100" cy="533400"/>
          </a:xfrm>
        </p:spPr>
        <p:txBody>
          <a:bodyPr>
            <a:normAutofit/>
          </a:bodyPr>
          <a:lstStyle/>
          <a:p>
            <a:r>
              <a:rPr lang="en-US" sz="2400" b="1" dirty="0" smtClean="0">
                <a:latin typeface="Times New Roman" pitchFamily="18" charset="0"/>
                <a:cs typeface="Times New Roman" pitchFamily="18" charset="0"/>
              </a:rPr>
              <a:t>CÁCH TRÌNH BÀY </a:t>
            </a:r>
            <a:r>
              <a:rPr lang="en-US" sz="2400" b="1" smtClean="0">
                <a:latin typeface="Times New Roman" pitchFamily="18" charset="0"/>
                <a:cs typeface="Times New Roman" pitchFamily="18" charset="0"/>
              </a:rPr>
              <a:t>VĂN BẢN</a:t>
            </a:r>
            <a:endParaRPr lang="en-US" sz="2400" dirty="0">
              <a:latin typeface="Times New Roman" pitchFamily="18" charset="0"/>
              <a:cs typeface="Times New Roman" pitchFamily="18" charset="0"/>
            </a:endParaRPr>
          </a:p>
        </p:txBody>
      </p:sp>
      <p:sp>
        <p:nvSpPr>
          <p:cNvPr id="3" name="Subtitle 2"/>
          <p:cNvSpPr>
            <a:spLocks noGrp="1"/>
          </p:cNvSpPr>
          <p:nvPr>
            <p:ph type="subTitle" idx="1"/>
          </p:nvPr>
        </p:nvSpPr>
        <p:spPr>
          <a:xfrm>
            <a:off x="412750" y="990600"/>
            <a:ext cx="9163050" cy="5410200"/>
          </a:xfrm>
          <a:ln>
            <a:noFill/>
          </a:ln>
        </p:spPr>
        <p:txBody>
          <a:bodyPr>
            <a:normAutofit/>
          </a:bodyPr>
          <a:lstStyle/>
          <a:p>
            <a:pPr algn="just"/>
            <a:endParaRPr lang="en-US" smtClean="0">
              <a:solidFill>
                <a:schemeClr val="tx1"/>
              </a:solidFill>
              <a:latin typeface="Times New Roman" pitchFamily="18" charset="0"/>
              <a:cs typeface="Times New Roman" pitchFamily="18" charset="0"/>
            </a:endParaRPr>
          </a:p>
          <a:p>
            <a:pPr algn="just"/>
            <a:endParaRPr lang="en-US" sz="1400" dirty="0">
              <a:solidFill>
                <a:schemeClr val="tx1"/>
              </a:solidFill>
              <a:latin typeface="Times New Roman" pitchFamily="18" charset="0"/>
              <a:cs typeface="Times New Roman" pitchFamily="18" charset="0"/>
            </a:endParaRPr>
          </a:p>
          <a:p>
            <a:r>
              <a:rPr lang="en-US" sz="1400" b="1" smtClean="0">
                <a:solidFill>
                  <a:schemeClr val="tx1"/>
                </a:solidFill>
                <a:latin typeface="Times New Roman" pitchFamily="18" charset="0"/>
                <a:cs typeface="Times New Roman" pitchFamily="18" charset="0"/>
              </a:rPr>
              <a:t>BÁO CÁO</a:t>
            </a:r>
          </a:p>
          <a:p>
            <a:r>
              <a:rPr lang="en-US" sz="1400" b="1" smtClean="0">
                <a:solidFill>
                  <a:schemeClr val="tx1"/>
                </a:solidFill>
                <a:latin typeface="Times New Roman" pitchFamily="18" charset="0"/>
                <a:cs typeface="Times New Roman" pitchFamily="18" charset="0"/>
              </a:rPr>
              <a:t>……………………….…..</a:t>
            </a:r>
          </a:p>
          <a:p>
            <a:pPr>
              <a:spcBef>
                <a:spcPts val="0"/>
              </a:spcBef>
            </a:pPr>
            <a:endParaRPr lang="en-US" sz="1400" b="1" smtClean="0">
              <a:latin typeface="Times New Roman" pitchFamily="18" charset="0"/>
              <a:cs typeface="Times New Roman" pitchFamily="18" charset="0"/>
            </a:endParaRPr>
          </a:p>
          <a:p>
            <a:pPr>
              <a:spcBef>
                <a:spcPts val="0"/>
              </a:spcBef>
            </a:pPr>
            <a:endParaRPr lang="en-US" sz="1400" smtClean="0">
              <a:solidFill>
                <a:schemeClr val="tx1"/>
              </a:solidFill>
              <a:latin typeface="Times New Roman" pitchFamily="18" charset="0"/>
              <a:cs typeface="Times New Roman" pitchFamily="18" charset="0"/>
            </a:endParaRPr>
          </a:p>
          <a:p>
            <a:pPr>
              <a:spcBef>
                <a:spcPts val="0"/>
              </a:spcBef>
            </a:pPr>
            <a:endParaRPr lang="en-US" sz="1400" smtClean="0">
              <a:solidFill>
                <a:schemeClr val="tx1"/>
              </a:solidFill>
              <a:latin typeface="Times New Roman" pitchFamily="18" charset="0"/>
              <a:cs typeface="Times New Roman" pitchFamily="18" charset="0"/>
            </a:endParaRPr>
          </a:p>
          <a:p>
            <a:pPr>
              <a:spcBef>
                <a:spcPts val="0"/>
              </a:spcBef>
            </a:pPr>
            <a:endParaRPr lang="en-US" sz="1400" smtClean="0">
              <a:solidFill>
                <a:schemeClr val="tx1"/>
              </a:solidFill>
              <a:latin typeface="Times New Roman" pitchFamily="18" charset="0"/>
              <a:cs typeface="Times New Roman" pitchFamily="18" charset="0"/>
            </a:endParaRPr>
          </a:p>
          <a:p>
            <a:pPr>
              <a:spcBef>
                <a:spcPts val="0"/>
              </a:spcBef>
            </a:pPr>
            <a:endParaRPr lang="en-US" sz="1400" smtClean="0">
              <a:solidFill>
                <a:schemeClr val="tx1"/>
              </a:solidFill>
              <a:latin typeface="Times New Roman" pitchFamily="18" charset="0"/>
              <a:cs typeface="Times New Roman" pitchFamily="18" charset="0"/>
            </a:endParaRPr>
          </a:p>
          <a:p>
            <a:pPr>
              <a:spcBef>
                <a:spcPts val="0"/>
              </a:spcBef>
            </a:pPr>
            <a:r>
              <a:rPr lang="en-US" sz="1800" smtClean="0">
                <a:solidFill>
                  <a:schemeClr val="tx1"/>
                </a:solidFill>
                <a:latin typeface="Times New Roman" pitchFamily="18" charset="0"/>
                <a:cs typeface="Times New Roman" pitchFamily="18" charset="0"/>
              </a:rPr>
              <a:t>Nội dung báo cáo của Ban chỉ đạo, Hội đồng trình bày giống như báo cáo của Ban Chỉ huy </a:t>
            </a:r>
          </a:p>
          <a:p>
            <a:pPr indent="228600" algn="just"/>
            <a:endParaRPr lang="en-US" sz="1400" smtClean="0">
              <a:solidFill>
                <a:schemeClr val="tx1"/>
              </a:solidFill>
              <a:latin typeface="Times New Roman" pitchFamily="18" charset="0"/>
              <a:cs typeface="Times New Roman" pitchFamily="18" charset="0"/>
            </a:endParaRPr>
          </a:p>
          <a:p>
            <a:endParaRPr lang="en-US" sz="1400" smtClean="0">
              <a:solidFill>
                <a:schemeClr val="tx1"/>
              </a:solidFill>
              <a:latin typeface="Times New Roman" pitchFamily="18" charset="0"/>
              <a:cs typeface="Times New Roman" pitchFamily="18" charset="0"/>
            </a:endParaRPr>
          </a:p>
          <a:p>
            <a:endParaRPr lang="en-US" sz="1400">
              <a:solidFill>
                <a:schemeClr val="tx1"/>
              </a:solidFill>
              <a:latin typeface="Times New Roman" pitchFamily="18" charset="0"/>
              <a:cs typeface="Times New Roman" pitchFamily="18" charset="0"/>
            </a:endParaRPr>
          </a:p>
        </p:txBody>
      </p:sp>
      <p:cxnSp>
        <p:nvCxnSpPr>
          <p:cNvPr id="5" name="Straight Connector 4"/>
          <p:cNvCxnSpPr/>
          <p:nvPr/>
        </p:nvCxnSpPr>
        <p:spPr>
          <a:xfrm>
            <a:off x="3940176" y="609600"/>
            <a:ext cx="1981200" cy="0"/>
          </a:xfrm>
          <a:prstGeom prst="line">
            <a:avLst/>
          </a:prstGeom>
        </p:spPr>
        <p:style>
          <a:lnRef idx="1">
            <a:schemeClr val="dk1"/>
          </a:lnRef>
          <a:fillRef idx="0">
            <a:schemeClr val="dk1"/>
          </a:fillRef>
          <a:effectRef idx="0">
            <a:schemeClr val="dk1"/>
          </a:effectRef>
          <a:fontRef idx="minor">
            <a:schemeClr val="tx1"/>
          </a:fontRef>
        </p:style>
      </p:cxnSp>
      <p:graphicFrame>
        <p:nvGraphicFramePr>
          <p:cNvPr id="8" name="Table 7"/>
          <p:cNvGraphicFramePr>
            <a:graphicFrameLocks noGrp="1"/>
          </p:cNvGraphicFramePr>
          <p:nvPr>
            <p:extLst>
              <p:ext uri="{D42A27DB-BD31-4B8C-83A1-F6EECF244321}">
                <p14:modId xmlns:p14="http://schemas.microsoft.com/office/powerpoint/2010/main" val="100781621"/>
              </p:ext>
            </p:extLst>
          </p:nvPr>
        </p:nvGraphicFramePr>
        <p:xfrm>
          <a:off x="374016" y="762001"/>
          <a:ext cx="9144001" cy="995483"/>
        </p:xfrm>
        <a:graphic>
          <a:graphicData uri="http://schemas.openxmlformats.org/drawingml/2006/table">
            <a:tbl>
              <a:tblPr firstRow="1" bandRow="1">
                <a:tableStyleId>{5C22544A-7EE6-4342-B048-85BDC9FD1C3A}</a:tableStyleId>
              </a:tblPr>
              <a:tblGrid>
                <a:gridCol w="3352800"/>
                <a:gridCol w="1073786"/>
                <a:gridCol w="4717415"/>
              </a:tblGrid>
              <a:tr h="208379">
                <a:tc>
                  <a:txBody>
                    <a:bodyPr/>
                    <a:lstStyle/>
                    <a:p>
                      <a:pPr algn="ctr">
                        <a:spcBef>
                          <a:spcPts val="200"/>
                        </a:spcBef>
                        <a:spcAft>
                          <a:spcPts val="0"/>
                        </a:spcAft>
                      </a:pPr>
                      <a:r>
                        <a:rPr lang="en-US" sz="1300" b="0" smtClean="0">
                          <a:solidFill>
                            <a:schemeClr val="tx1"/>
                          </a:solidFill>
                          <a:effectLst/>
                          <a:latin typeface="Times New Roman"/>
                          <a:ea typeface="Times New Roman"/>
                        </a:rPr>
                        <a:t>UBND HUYỆN</a:t>
                      </a:r>
                      <a:r>
                        <a:rPr lang="en-US" sz="1300" b="0" baseline="0" smtClean="0">
                          <a:solidFill>
                            <a:schemeClr val="tx1"/>
                          </a:solidFill>
                          <a:effectLst/>
                          <a:latin typeface="Times New Roman"/>
                          <a:ea typeface="Times New Roman"/>
                        </a:rPr>
                        <a:t> TAM  NÔNG</a:t>
                      </a:r>
                      <a:endParaRPr lang="en-US" sz="1400" b="0">
                        <a:solidFill>
                          <a:schemeClr val="tx1"/>
                        </a:solidFill>
                        <a:effectLst/>
                        <a:latin typeface="Times New Roman"/>
                        <a:ea typeface="Times New Roman"/>
                      </a:endParaRPr>
                    </a:p>
                  </a:txBody>
                  <a:tcPr marL="17780" marR="1778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r">
                        <a:spcBef>
                          <a:spcPts val="200"/>
                        </a:spcBef>
                        <a:spcAft>
                          <a:spcPts val="0"/>
                        </a:spcAft>
                      </a:pPr>
                      <a:r>
                        <a:rPr lang="en-US" sz="1300" b="1">
                          <a:solidFill>
                            <a:schemeClr val="tx1"/>
                          </a:solidFill>
                          <a:effectLst/>
                          <a:latin typeface="Times New Roman"/>
                          <a:ea typeface="Times New Roman"/>
                          <a:cs typeface="Times New Roman"/>
                        </a:rPr>
                        <a:t> </a:t>
                      </a:r>
                      <a:endParaRPr lang="en-US" sz="1300">
                        <a:solidFill>
                          <a:schemeClr val="tx1"/>
                        </a:solidFill>
                        <a:effectLst/>
                        <a:latin typeface="VNI-Times"/>
                        <a:ea typeface="Times New Roman"/>
                        <a:cs typeface="Times New Roman"/>
                      </a:endParaRPr>
                    </a:p>
                  </a:txBody>
                  <a:tcPr marL="17780" marR="1778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spcBef>
                          <a:spcPts val="200"/>
                        </a:spcBef>
                        <a:spcAft>
                          <a:spcPts val="0"/>
                        </a:spcAft>
                      </a:pPr>
                      <a:r>
                        <a:rPr lang="en-US" sz="1300" b="1">
                          <a:solidFill>
                            <a:schemeClr val="tx1"/>
                          </a:solidFill>
                          <a:effectLst/>
                          <a:latin typeface="Times New Roman"/>
                          <a:ea typeface="Times New Roman"/>
                          <a:cs typeface="Times New Roman"/>
                        </a:rPr>
                        <a:t>CỘNG HÒA XÃ HỘI CHỦ NGHĨA VIỆT NAM</a:t>
                      </a:r>
                      <a:endParaRPr lang="en-US" sz="1300">
                        <a:solidFill>
                          <a:schemeClr val="tx1"/>
                        </a:solidFill>
                        <a:effectLst/>
                        <a:latin typeface="VNI-Times"/>
                        <a:ea typeface="Times New Roman"/>
                        <a:cs typeface="Times New Roman"/>
                      </a:endParaRPr>
                    </a:p>
                  </a:txBody>
                  <a:tcPr marL="17780" marR="1778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r h="416757">
                <a:tc>
                  <a:txBody>
                    <a:bodyPr/>
                    <a:lstStyle/>
                    <a:p>
                      <a:pPr algn="ctr">
                        <a:spcBef>
                          <a:spcPts val="200"/>
                        </a:spcBef>
                        <a:spcAft>
                          <a:spcPts val="0"/>
                        </a:spcAft>
                      </a:pPr>
                      <a:r>
                        <a:rPr lang="en-US" sz="1300" b="1" smtClean="0">
                          <a:effectLst/>
                          <a:latin typeface="Times New Roman"/>
                          <a:ea typeface="Times New Roman"/>
                        </a:rPr>
                        <a:t>HỘI</a:t>
                      </a:r>
                      <a:r>
                        <a:rPr lang="en-US" sz="1300" b="1" baseline="0" smtClean="0">
                          <a:effectLst/>
                          <a:latin typeface="Times New Roman"/>
                          <a:ea typeface="Times New Roman"/>
                        </a:rPr>
                        <a:t> ĐỒNG NGHĨA VỤ </a:t>
                      </a:r>
                      <a:endParaRPr lang="en-US" sz="1400">
                        <a:effectLst/>
                        <a:latin typeface="Times New Roman"/>
                        <a:ea typeface="Times New Roman"/>
                      </a:endParaRPr>
                    </a:p>
                    <a:p>
                      <a:pPr algn="ctr">
                        <a:spcBef>
                          <a:spcPts val="200"/>
                        </a:spcBef>
                        <a:spcAft>
                          <a:spcPts val="0"/>
                        </a:spcAft>
                      </a:pPr>
                      <a:r>
                        <a:rPr lang="en-US" sz="1300" b="1" smtClean="0">
                          <a:effectLst/>
                          <a:latin typeface="Times New Roman"/>
                          <a:ea typeface="Times New Roman"/>
                        </a:rPr>
                        <a:t>QUÂN</a:t>
                      </a:r>
                      <a:r>
                        <a:rPr lang="en-US" sz="1300" b="1" baseline="0" smtClean="0">
                          <a:effectLst/>
                          <a:latin typeface="Times New Roman"/>
                          <a:ea typeface="Times New Roman"/>
                        </a:rPr>
                        <a:t> SỰ  HUYỆN</a:t>
                      </a:r>
                      <a:endParaRPr lang="en-US" sz="1400">
                        <a:effectLst/>
                        <a:latin typeface="Times New Roman"/>
                        <a:ea typeface="Times New Roman"/>
                      </a:endParaRPr>
                    </a:p>
                  </a:txBody>
                  <a:tcPr marL="17780" marR="177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a:spcBef>
                          <a:spcPts val="200"/>
                        </a:spcBef>
                        <a:spcAft>
                          <a:spcPts val="0"/>
                        </a:spcAft>
                      </a:pPr>
                      <a:r>
                        <a:rPr lang="en-US" sz="1300" b="1">
                          <a:effectLst/>
                          <a:latin typeface="Times New Roman"/>
                          <a:ea typeface="Times New Roman"/>
                          <a:cs typeface="Times New Roman"/>
                        </a:rPr>
                        <a:t> </a:t>
                      </a:r>
                      <a:endParaRPr lang="en-US" sz="1300">
                        <a:effectLst/>
                        <a:latin typeface="VNI-Times"/>
                        <a:ea typeface="Times New Roman"/>
                        <a:cs typeface="Times New Roman"/>
                      </a:endParaRPr>
                    </a:p>
                  </a:txBody>
                  <a:tcPr marL="17780" marR="177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a:spcBef>
                          <a:spcPts val="200"/>
                        </a:spcBef>
                        <a:spcAft>
                          <a:spcPts val="0"/>
                        </a:spcAft>
                      </a:pPr>
                      <a:r>
                        <a:rPr lang="en-US" sz="1300" b="1" smtClean="0">
                          <a:effectLst/>
                          <a:latin typeface="Times New Roman"/>
                          <a:ea typeface="Times New Roman"/>
                          <a:cs typeface="Times New Roman"/>
                        </a:rPr>
                        <a:t>Độc </a:t>
                      </a:r>
                      <a:r>
                        <a:rPr lang="en-US" sz="1300" b="1">
                          <a:effectLst/>
                          <a:latin typeface="Times New Roman"/>
                          <a:ea typeface="Times New Roman"/>
                          <a:cs typeface="Times New Roman"/>
                        </a:rPr>
                        <a:t>lập – Tự do – Hạnh phúc</a:t>
                      </a:r>
                      <a:endParaRPr lang="en-US" sz="1300">
                        <a:effectLst/>
                        <a:latin typeface="VNI-Times"/>
                        <a:ea typeface="Times New Roman"/>
                        <a:cs typeface="Times New Roman"/>
                      </a:endParaRPr>
                    </a:p>
                  </a:txBody>
                  <a:tcPr marL="17780" marR="177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tr>
              <a:tr h="365464">
                <a:tc>
                  <a:txBody>
                    <a:bodyPr/>
                    <a:lstStyle/>
                    <a:p>
                      <a:pPr algn="ctr">
                        <a:spcBef>
                          <a:spcPts val="600"/>
                        </a:spcBef>
                        <a:spcAft>
                          <a:spcPts val="0"/>
                        </a:spcAft>
                      </a:pPr>
                      <a:r>
                        <a:rPr lang="en-US" sz="1300" b="0">
                          <a:solidFill>
                            <a:schemeClr val="tx1"/>
                          </a:solidFill>
                          <a:effectLst/>
                          <a:latin typeface="Times New Roman"/>
                        </a:rPr>
                        <a:t>Số:          / </a:t>
                      </a:r>
                      <a:r>
                        <a:rPr lang="en-US" sz="1300" b="0" smtClean="0">
                          <a:solidFill>
                            <a:schemeClr val="tx1"/>
                          </a:solidFill>
                          <a:effectLst/>
                          <a:latin typeface="Times New Roman"/>
                        </a:rPr>
                        <a:t>BC-HĐ.NVQS</a:t>
                      </a:r>
                      <a:endParaRPr lang="en-US" sz="1000" b="1">
                        <a:solidFill>
                          <a:schemeClr val="tx1"/>
                        </a:solidFill>
                        <a:effectLst/>
                        <a:latin typeface="Times New Roman"/>
                      </a:endParaRPr>
                    </a:p>
                  </a:txBody>
                  <a:tcPr marL="17780" marR="177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spcBef>
                          <a:spcPts val="600"/>
                        </a:spcBef>
                        <a:spcAft>
                          <a:spcPts val="0"/>
                        </a:spcAft>
                      </a:pPr>
                      <a:r>
                        <a:rPr lang="en-US" sz="1200" b="0" i="1">
                          <a:solidFill>
                            <a:schemeClr val="tx1"/>
                          </a:solidFill>
                          <a:effectLst/>
                          <a:latin typeface="Times New Roman"/>
                        </a:rPr>
                        <a:t> </a:t>
                      </a:r>
                      <a:endParaRPr lang="en-US" sz="1000" b="1">
                        <a:solidFill>
                          <a:schemeClr val="tx1"/>
                        </a:solidFill>
                        <a:effectLst/>
                        <a:latin typeface="Times New Roman"/>
                      </a:endParaRPr>
                    </a:p>
                  </a:txBody>
                  <a:tcPr marL="17780" marR="177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spcBef>
                          <a:spcPts val="600"/>
                        </a:spcBef>
                        <a:spcAft>
                          <a:spcPts val="0"/>
                        </a:spcAft>
                      </a:pPr>
                      <a:r>
                        <a:rPr lang="en-US" sz="1300" b="0" i="1">
                          <a:solidFill>
                            <a:schemeClr val="tx1"/>
                          </a:solidFill>
                          <a:effectLst/>
                          <a:latin typeface="Times New Roman"/>
                        </a:rPr>
                        <a:t>Tam Nông, ngày       tháng       năm </a:t>
                      </a:r>
                      <a:r>
                        <a:rPr lang="en-US" sz="1300" b="0" i="1" baseline="0" smtClean="0">
                          <a:solidFill>
                            <a:schemeClr val="tx1"/>
                          </a:solidFill>
                          <a:effectLst/>
                          <a:latin typeface="Times New Roman"/>
                        </a:rPr>
                        <a:t>     </a:t>
                      </a:r>
                      <a:endParaRPr lang="en-US" sz="1000" b="1">
                        <a:solidFill>
                          <a:schemeClr val="tx1"/>
                        </a:solidFill>
                        <a:effectLst/>
                        <a:latin typeface="Times New Roman"/>
                      </a:endParaRPr>
                    </a:p>
                  </a:txBody>
                  <a:tcPr marL="17780" marR="177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bl>
          </a:graphicData>
        </a:graphic>
      </p:graphicFrame>
      <p:cxnSp>
        <p:nvCxnSpPr>
          <p:cNvPr id="10" name="Straight Connector 9"/>
          <p:cNvCxnSpPr/>
          <p:nvPr/>
        </p:nvCxnSpPr>
        <p:spPr>
          <a:xfrm>
            <a:off x="1661157" y="1399674"/>
            <a:ext cx="7619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6124576" y="1219200"/>
            <a:ext cx="20574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4634233" y="2362200"/>
            <a:ext cx="7619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4" name="Table 3"/>
          <p:cNvGraphicFramePr>
            <a:graphicFrameLocks noGrp="1"/>
          </p:cNvGraphicFramePr>
          <p:nvPr>
            <p:extLst>
              <p:ext uri="{D42A27DB-BD31-4B8C-83A1-F6EECF244321}">
                <p14:modId xmlns:p14="http://schemas.microsoft.com/office/powerpoint/2010/main" val="947691750"/>
              </p:ext>
            </p:extLst>
          </p:nvPr>
        </p:nvGraphicFramePr>
        <p:xfrm>
          <a:off x="874160" y="4469740"/>
          <a:ext cx="7520145" cy="2049194"/>
        </p:xfrm>
        <a:graphic>
          <a:graphicData uri="http://schemas.openxmlformats.org/drawingml/2006/table">
            <a:tbl>
              <a:tblPr>
                <a:tableStyleId>{5C22544A-7EE6-4342-B048-85BDC9FD1C3A}</a:tableStyleId>
              </a:tblPr>
              <a:tblGrid>
                <a:gridCol w="3040530"/>
                <a:gridCol w="226060"/>
                <a:gridCol w="4253555"/>
              </a:tblGrid>
              <a:tr h="548640">
                <a:tc>
                  <a:txBody>
                    <a:bodyPr/>
                    <a:lstStyle/>
                    <a:p>
                      <a:pPr indent="201930" algn="just">
                        <a:spcAft>
                          <a:spcPts val="0"/>
                        </a:spcAft>
                      </a:pPr>
                      <a:r>
                        <a:rPr lang="en-US" sz="1200" b="1" i="1">
                          <a:effectLst/>
                          <a:latin typeface="Times New Roman" pitchFamily="18" charset="0"/>
                          <a:cs typeface="Times New Roman" pitchFamily="18" charset="0"/>
                        </a:rPr>
                        <a:t>Nơi nhận: (12, nghiêng, đậm</a:t>
                      </a:r>
                      <a:r>
                        <a:rPr lang="en-US" sz="1200" b="1" i="1" smtClean="0">
                          <a:effectLst/>
                          <a:latin typeface="Times New Roman" pitchFamily="18" charset="0"/>
                          <a:cs typeface="Times New Roman" pitchFamily="18" charset="0"/>
                        </a:rPr>
                        <a:t>)</a:t>
                      </a:r>
                    </a:p>
                    <a:p>
                      <a:pPr indent="277495" algn="just">
                        <a:spcAft>
                          <a:spcPts val="0"/>
                        </a:spcAft>
                        <a:tabLst>
                          <a:tab pos="399415" algn="l"/>
                          <a:tab pos="1181100" algn="l"/>
                        </a:tabLst>
                      </a:pPr>
                      <a:r>
                        <a:rPr lang="en-US" sz="1100" kern="1200" smtClean="0">
                          <a:solidFill>
                            <a:schemeClr val="dk1"/>
                          </a:solidFill>
                          <a:effectLst/>
                          <a:latin typeface="Times New Roman" pitchFamily="18" charset="0"/>
                          <a:ea typeface="+mn-ea"/>
                          <a:cs typeface="Times New Roman" pitchFamily="18" charset="0"/>
                        </a:rPr>
                        <a:t>- Ban CHQS huyện (b/c ); </a:t>
                      </a:r>
                    </a:p>
                    <a:p>
                      <a:pPr indent="277495" algn="just">
                        <a:spcAft>
                          <a:spcPts val="0"/>
                        </a:spcAft>
                        <a:tabLst>
                          <a:tab pos="399415" algn="l"/>
                          <a:tab pos="1181100" algn="l"/>
                        </a:tabLst>
                      </a:pPr>
                      <a:r>
                        <a:rPr lang="en-US" sz="1100" kern="1200" smtClean="0">
                          <a:solidFill>
                            <a:schemeClr val="dk1"/>
                          </a:solidFill>
                          <a:effectLst/>
                          <a:latin typeface="Times New Roman" pitchFamily="18" charset="0"/>
                          <a:ea typeface="+mn-ea"/>
                          <a:cs typeface="Times New Roman" pitchFamily="18" charset="0"/>
                        </a:rPr>
                        <a:t>- ………………………;         (11, đứng)</a:t>
                      </a:r>
                    </a:p>
                    <a:p>
                      <a:pPr indent="277495" algn="just">
                        <a:spcAft>
                          <a:spcPts val="0"/>
                        </a:spcAft>
                        <a:tabLst>
                          <a:tab pos="399415" algn="l"/>
                          <a:tab pos="1181100" algn="l"/>
                        </a:tabLst>
                      </a:pPr>
                      <a:r>
                        <a:rPr lang="en-US" sz="1100" kern="1200" smtClean="0">
                          <a:solidFill>
                            <a:schemeClr val="dk1"/>
                          </a:solidFill>
                          <a:effectLst/>
                          <a:latin typeface="Times New Roman" pitchFamily="18" charset="0"/>
                          <a:ea typeface="+mn-ea"/>
                          <a:cs typeface="Times New Roman" pitchFamily="18" charset="0"/>
                        </a:rPr>
                        <a:t>- Lưu BCH; L05.</a:t>
                      </a:r>
                    </a:p>
                    <a:p>
                      <a:pPr indent="201930" algn="just">
                        <a:spcAft>
                          <a:spcPts val="0"/>
                        </a:spcAft>
                      </a:pPr>
                      <a:endParaRPr lang="en-US" sz="1400" b="1" i="1">
                        <a:effectLst/>
                        <a:latin typeface="Times New Roman" pitchFamily="18" charset="0"/>
                        <a:ea typeface="Times New Roman"/>
                        <a:cs typeface="Times New Roman" pitchFamily="18" charset="0"/>
                      </a:endParaRPr>
                    </a:p>
                  </a:txBody>
                  <a:tcPr marL="68579" marR="68579" marT="0" marB="0">
                    <a:noFill/>
                  </a:tcPr>
                </a:tc>
                <a:tc>
                  <a:txBody>
                    <a:bodyPr/>
                    <a:lstStyle/>
                    <a:p>
                      <a:pPr algn="just">
                        <a:spcAft>
                          <a:spcPts val="0"/>
                        </a:spcAft>
                      </a:pPr>
                      <a:r>
                        <a:rPr lang="en-US" sz="1400">
                          <a:effectLst/>
                          <a:latin typeface="Times New Roman" pitchFamily="18" charset="0"/>
                          <a:cs typeface="Times New Roman" pitchFamily="18" charset="0"/>
                        </a:rPr>
                        <a:t> </a:t>
                      </a:r>
                      <a:endParaRPr lang="en-US" sz="1400">
                        <a:effectLst/>
                        <a:latin typeface="Times New Roman" pitchFamily="18" charset="0"/>
                        <a:ea typeface="Times New Roman"/>
                        <a:cs typeface="Times New Roman" pitchFamily="18" charset="0"/>
                      </a:endParaRPr>
                    </a:p>
                  </a:txBody>
                  <a:tcPr marL="68579" marR="68579" marT="0" marB="0">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tab pos="450215" algn="l"/>
                          <a:tab pos="900430" algn="l"/>
                          <a:tab pos="457200" algn="l"/>
                        </a:tabLst>
                        <a:defRPr/>
                      </a:pPr>
                      <a:r>
                        <a:rPr lang="en-US" sz="1300" b="1" smtClean="0">
                          <a:effectLst/>
                          <a:latin typeface="Times New Roman" pitchFamily="18" charset="0"/>
                          <a:cs typeface="Times New Roman" pitchFamily="18" charset="0"/>
                        </a:rPr>
                        <a:t>TM. HỘI</a:t>
                      </a:r>
                      <a:r>
                        <a:rPr lang="en-US" sz="1300" b="1" baseline="0" smtClean="0">
                          <a:effectLst/>
                          <a:latin typeface="Times New Roman" pitchFamily="18" charset="0"/>
                          <a:cs typeface="Times New Roman" pitchFamily="18" charset="0"/>
                        </a:rPr>
                        <a:t> ĐỒNG </a:t>
                      </a:r>
                      <a:r>
                        <a:rPr lang="en-US" sz="1000" kern="1200" smtClean="0">
                          <a:solidFill>
                            <a:schemeClr val="dk1"/>
                          </a:solidFill>
                          <a:effectLst/>
                          <a:latin typeface="Times New Roman" pitchFamily="18" charset="0"/>
                          <a:ea typeface="+mn-ea"/>
                          <a:cs typeface="Times New Roman" pitchFamily="18" charset="0"/>
                        </a:rPr>
                        <a:t>(13, đứng, đậm)</a:t>
                      </a:r>
                    </a:p>
                    <a:p>
                      <a:pPr marL="0" marR="0" indent="0" algn="ctr" defTabSz="914400" rtl="0" eaLnBrk="1" fontAlgn="auto" latinLnBrk="0" hangingPunct="1">
                        <a:lnSpc>
                          <a:spcPct val="100000"/>
                        </a:lnSpc>
                        <a:spcBef>
                          <a:spcPts val="0"/>
                        </a:spcBef>
                        <a:spcAft>
                          <a:spcPts val="0"/>
                        </a:spcAft>
                        <a:buClrTx/>
                        <a:buSzTx/>
                        <a:buFontTx/>
                        <a:buNone/>
                        <a:tabLst>
                          <a:tab pos="450215" algn="l"/>
                          <a:tab pos="900430" algn="l"/>
                          <a:tab pos="457200" algn="l"/>
                        </a:tabLst>
                        <a:defRPr/>
                      </a:pPr>
                      <a:r>
                        <a:rPr lang="en-US" sz="1300" b="1" kern="1200" smtClean="0">
                          <a:solidFill>
                            <a:schemeClr val="dk1"/>
                          </a:solidFill>
                          <a:effectLst/>
                          <a:latin typeface="Times New Roman" pitchFamily="18" charset="0"/>
                          <a:ea typeface="+mn-ea"/>
                          <a:cs typeface="Times New Roman" pitchFamily="18" charset="0"/>
                        </a:rPr>
                        <a:t>PHÓ</a:t>
                      </a:r>
                      <a:r>
                        <a:rPr lang="en-US" sz="1300" b="1" kern="1200" baseline="0" smtClean="0">
                          <a:solidFill>
                            <a:schemeClr val="dk1"/>
                          </a:solidFill>
                          <a:effectLst/>
                          <a:latin typeface="Times New Roman" pitchFamily="18" charset="0"/>
                          <a:ea typeface="+mn-ea"/>
                          <a:cs typeface="Times New Roman" pitchFamily="18" charset="0"/>
                        </a:rPr>
                        <a:t> CHỦ TỊCH</a:t>
                      </a:r>
                      <a:endParaRPr lang="en-US" sz="1300" b="1" kern="1200" smtClean="0">
                        <a:solidFill>
                          <a:schemeClr val="dk1"/>
                        </a:solidFill>
                        <a:effectLst/>
                        <a:latin typeface="Times New Roman" pitchFamily="18" charset="0"/>
                        <a:ea typeface="+mn-ea"/>
                        <a:cs typeface="Times New Roman" pitchFamily="18" charset="0"/>
                      </a:endParaRPr>
                    </a:p>
                  </a:txBody>
                  <a:tcPr marL="68579" marR="68579" marT="0" marB="0">
                    <a:noFill/>
                  </a:tcPr>
                </a:tc>
              </a:tr>
              <a:tr h="1150034">
                <a:tc>
                  <a:txBody>
                    <a:bodyPr/>
                    <a:lstStyle/>
                    <a:p>
                      <a:pPr indent="277495" algn="just">
                        <a:spcAft>
                          <a:spcPts val="0"/>
                        </a:spcAft>
                        <a:tabLst>
                          <a:tab pos="399415" algn="l"/>
                          <a:tab pos="1181100" algn="l"/>
                        </a:tabLst>
                      </a:pPr>
                      <a:endParaRPr lang="en-US" sz="1100" kern="1200">
                        <a:solidFill>
                          <a:schemeClr val="dk1"/>
                        </a:solidFill>
                        <a:effectLst/>
                        <a:latin typeface="Times New Roman" pitchFamily="18" charset="0"/>
                        <a:ea typeface="+mn-ea"/>
                        <a:cs typeface="Times New Roman" pitchFamily="18" charset="0"/>
                      </a:endParaRPr>
                    </a:p>
                  </a:txBody>
                  <a:tcPr marL="68579" marR="68579" marT="0" marB="0">
                    <a:noFill/>
                  </a:tcPr>
                </a:tc>
                <a:tc>
                  <a:txBody>
                    <a:bodyPr/>
                    <a:lstStyle/>
                    <a:p>
                      <a:pPr algn="just">
                        <a:spcAft>
                          <a:spcPts val="0"/>
                        </a:spcAft>
                      </a:pPr>
                      <a:r>
                        <a:rPr lang="en-US" sz="1200" kern="1200">
                          <a:solidFill>
                            <a:schemeClr val="dk1"/>
                          </a:solidFill>
                          <a:effectLst/>
                          <a:latin typeface="Times New Roman" pitchFamily="18" charset="0"/>
                          <a:ea typeface="+mn-ea"/>
                          <a:cs typeface="Times New Roman" pitchFamily="18" charset="0"/>
                        </a:rPr>
                        <a:t> </a:t>
                      </a:r>
                    </a:p>
                  </a:txBody>
                  <a:tcPr marL="68579" marR="68579" marT="0" marB="0">
                    <a:noFill/>
                  </a:tcPr>
                </a:tc>
                <a:tc>
                  <a:txBody>
                    <a:bodyPr/>
                    <a:lstStyle/>
                    <a:p>
                      <a:pPr algn="ctr">
                        <a:spcAft>
                          <a:spcPts val="0"/>
                        </a:spcAft>
                      </a:pPr>
                      <a:r>
                        <a:rPr lang="en-US" sz="1200" kern="1200">
                          <a:solidFill>
                            <a:schemeClr val="dk1"/>
                          </a:solidFill>
                          <a:effectLst/>
                          <a:latin typeface="Times New Roman" pitchFamily="18" charset="0"/>
                          <a:ea typeface="+mn-ea"/>
                          <a:cs typeface="Times New Roman" pitchFamily="18" charset="0"/>
                        </a:rPr>
                        <a:t> </a:t>
                      </a:r>
                      <a:r>
                        <a:rPr lang="en-US" sz="1300" b="1" kern="1200" smtClean="0">
                          <a:solidFill>
                            <a:schemeClr val="dk1"/>
                          </a:solidFill>
                          <a:effectLst/>
                          <a:latin typeface="Times New Roman" pitchFamily="18" charset="0"/>
                          <a:ea typeface="+mn-ea"/>
                          <a:cs typeface="Times New Roman" pitchFamily="18" charset="0"/>
                        </a:rPr>
                        <a:t>CHỈ</a:t>
                      </a:r>
                      <a:r>
                        <a:rPr lang="en-US" sz="1300" b="1" kern="1200" baseline="0" smtClean="0">
                          <a:solidFill>
                            <a:schemeClr val="dk1"/>
                          </a:solidFill>
                          <a:effectLst/>
                          <a:latin typeface="Times New Roman" pitchFamily="18" charset="0"/>
                          <a:ea typeface="+mn-ea"/>
                          <a:cs typeface="Times New Roman" pitchFamily="18" charset="0"/>
                        </a:rPr>
                        <a:t> HUY TRƯỞNG/ BAN CHQS HUYỆN</a:t>
                      </a:r>
                      <a:endParaRPr lang="en-US" sz="1300" b="1" kern="1200">
                        <a:solidFill>
                          <a:schemeClr val="dk1"/>
                        </a:solidFill>
                        <a:effectLst/>
                        <a:latin typeface="Times New Roman" pitchFamily="18" charset="0"/>
                        <a:ea typeface="+mn-ea"/>
                        <a:cs typeface="Times New Roman" pitchFamily="18" charset="0"/>
                      </a:endParaRPr>
                    </a:p>
                    <a:p>
                      <a:pPr marL="0" marR="0" indent="0" algn="ctr" defTabSz="914400" rtl="0" eaLnBrk="1" fontAlgn="auto" latinLnBrk="0" hangingPunct="1">
                        <a:lnSpc>
                          <a:spcPct val="100000"/>
                        </a:lnSpc>
                        <a:spcBef>
                          <a:spcPts val="0"/>
                        </a:spcBef>
                        <a:spcAft>
                          <a:spcPts val="0"/>
                        </a:spcAft>
                        <a:buClrTx/>
                        <a:buSzTx/>
                        <a:buFontTx/>
                        <a:buNone/>
                        <a:tabLst/>
                        <a:defRPr/>
                      </a:pPr>
                      <a:r>
                        <a:rPr lang="en-US" sz="1200" kern="1200">
                          <a:solidFill>
                            <a:schemeClr val="dk1"/>
                          </a:solidFill>
                          <a:effectLst/>
                          <a:latin typeface="Times New Roman" pitchFamily="18" charset="0"/>
                          <a:ea typeface="+mn-ea"/>
                          <a:cs typeface="Times New Roman" pitchFamily="18" charset="0"/>
                        </a:rPr>
                        <a:t> </a:t>
                      </a:r>
                      <a:r>
                        <a:rPr lang="en-US" sz="1400" b="1" kern="1200" smtClean="0">
                          <a:solidFill>
                            <a:schemeClr val="dk1"/>
                          </a:solidFill>
                          <a:effectLst/>
                          <a:latin typeface="Times New Roman" pitchFamily="18" charset="0"/>
                          <a:ea typeface="+mn-ea"/>
                          <a:cs typeface="Times New Roman" pitchFamily="18" charset="0"/>
                        </a:rPr>
                        <a:t>Họ </a:t>
                      </a:r>
                      <a:r>
                        <a:rPr lang="en-US" sz="1400" b="1" kern="1200">
                          <a:solidFill>
                            <a:schemeClr val="dk1"/>
                          </a:solidFill>
                          <a:effectLst/>
                          <a:latin typeface="Times New Roman" pitchFamily="18" charset="0"/>
                          <a:ea typeface="+mn-ea"/>
                          <a:cs typeface="Times New Roman" pitchFamily="18" charset="0"/>
                        </a:rPr>
                        <a:t>và </a:t>
                      </a:r>
                      <a:r>
                        <a:rPr lang="en-US" sz="1400" b="1" kern="1200" smtClean="0">
                          <a:solidFill>
                            <a:schemeClr val="dk1"/>
                          </a:solidFill>
                          <a:effectLst/>
                          <a:latin typeface="Times New Roman" pitchFamily="18" charset="0"/>
                          <a:ea typeface="+mn-ea"/>
                          <a:cs typeface="Times New Roman" pitchFamily="18" charset="0"/>
                        </a:rPr>
                        <a:t>tên </a:t>
                      </a:r>
                      <a:r>
                        <a:rPr lang="en-US" sz="1200" kern="1200" smtClean="0">
                          <a:solidFill>
                            <a:schemeClr val="dk1"/>
                          </a:solidFill>
                          <a:effectLst/>
                          <a:latin typeface="Times New Roman" pitchFamily="18" charset="0"/>
                          <a:ea typeface="+mn-ea"/>
                          <a:cs typeface="Times New Roman" pitchFamily="18" charset="0"/>
                        </a:rPr>
                        <a:t>(14, đứng, đậm)</a:t>
                      </a:r>
                    </a:p>
                  </a:txBody>
                  <a:tcPr marL="68579" marR="68579" marT="0" marB="0">
                    <a:noFill/>
                  </a:tcPr>
                </a:tc>
              </a:tr>
            </a:tbl>
          </a:graphicData>
        </a:graphic>
      </p:graphicFrame>
      <p:sp>
        <p:nvSpPr>
          <p:cNvPr id="6" name="AutoShape 1"/>
          <p:cNvSpPr>
            <a:spLocks/>
          </p:cNvSpPr>
          <p:nvPr/>
        </p:nvSpPr>
        <p:spPr bwMode="auto">
          <a:xfrm>
            <a:off x="2692401" y="4724400"/>
            <a:ext cx="138112" cy="371475"/>
          </a:xfrm>
          <a:prstGeom prst="rightBrace">
            <a:avLst>
              <a:gd name="adj1" fmla="val 22414"/>
              <a:gd name="adj2" fmla="val 50000"/>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247996023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37160"/>
            <a:ext cx="8420100" cy="533400"/>
          </a:xfrm>
        </p:spPr>
        <p:txBody>
          <a:bodyPr>
            <a:normAutofit/>
          </a:bodyPr>
          <a:lstStyle/>
          <a:p>
            <a:r>
              <a:rPr lang="en-US" sz="2400" b="1" dirty="0" smtClean="0">
                <a:latin typeface="Times New Roman" pitchFamily="18" charset="0"/>
                <a:cs typeface="Times New Roman" pitchFamily="18" charset="0"/>
              </a:rPr>
              <a:t>CÁCH TRÌNH BÀY </a:t>
            </a:r>
            <a:r>
              <a:rPr lang="en-US" sz="2400" b="1" smtClean="0">
                <a:latin typeface="Times New Roman" pitchFamily="18" charset="0"/>
                <a:cs typeface="Times New Roman" pitchFamily="18" charset="0"/>
              </a:rPr>
              <a:t>VĂN BẢN</a:t>
            </a:r>
            <a:endParaRPr lang="en-US" sz="2400" dirty="0">
              <a:latin typeface="Times New Roman" pitchFamily="18" charset="0"/>
              <a:cs typeface="Times New Roman" pitchFamily="18" charset="0"/>
            </a:endParaRPr>
          </a:p>
        </p:txBody>
      </p:sp>
      <p:sp>
        <p:nvSpPr>
          <p:cNvPr id="3" name="Subtitle 2"/>
          <p:cNvSpPr>
            <a:spLocks noGrp="1"/>
          </p:cNvSpPr>
          <p:nvPr>
            <p:ph type="subTitle" idx="1"/>
          </p:nvPr>
        </p:nvSpPr>
        <p:spPr>
          <a:xfrm>
            <a:off x="412750" y="990600"/>
            <a:ext cx="9163050" cy="5410200"/>
          </a:xfrm>
          <a:ln>
            <a:noFill/>
          </a:ln>
        </p:spPr>
        <p:txBody>
          <a:bodyPr>
            <a:normAutofit/>
          </a:bodyPr>
          <a:lstStyle/>
          <a:p>
            <a:pPr algn="just"/>
            <a:endParaRPr lang="en-US" smtClean="0">
              <a:solidFill>
                <a:schemeClr val="tx1"/>
              </a:solidFill>
              <a:latin typeface="Times New Roman" pitchFamily="18" charset="0"/>
              <a:cs typeface="Times New Roman" pitchFamily="18" charset="0"/>
            </a:endParaRPr>
          </a:p>
          <a:p>
            <a:pPr algn="just"/>
            <a:endParaRPr lang="en-US" sz="1400" dirty="0">
              <a:solidFill>
                <a:schemeClr val="tx1"/>
              </a:solidFill>
              <a:latin typeface="Times New Roman" pitchFamily="18" charset="0"/>
              <a:cs typeface="Times New Roman" pitchFamily="18" charset="0"/>
            </a:endParaRPr>
          </a:p>
          <a:p>
            <a:r>
              <a:rPr lang="en-US" sz="1400" b="1" smtClean="0">
                <a:solidFill>
                  <a:schemeClr val="tx1"/>
                </a:solidFill>
                <a:latin typeface="Times New Roman" pitchFamily="18" charset="0"/>
                <a:cs typeface="Times New Roman" pitchFamily="18" charset="0"/>
              </a:rPr>
              <a:t>BÁO CÁO</a:t>
            </a:r>
          </a:p>
          <a:p>
            <a:r>
              <a:rPr lang="en-US" sz="1400" b="1" smtClean="0">
                <a:solidFill>
                  <a:schemeClr val="tx1"/>
                </a:solidFill>
                <a:latin typeface="Times New Roman" pitchFamily="18" charset="0"/>
                <a:cs typeface="Times New Roman" pitchFamily="18" charset="0"/>
              </a:rPr>
              <a:t>……………………….…..</a:t>
            </a:r>
          </a:p>
          <a:p>
            <a:pPr>
              <a:spcBef>
                <a:spcPts val="0"/>
              </a:spcBef>
            </a:pPr>
            <a:endParaRPr lang="en-US" sz="1400" b="1" smtClean="0">
              <a:latin typeface="Times New Roman" pitchFamily="18" charset="0"/>
              <a:cs typeface="Times New Roman" pitchFamily="18" charset="0"/>
            </a:endParaRPr>
          </a:p>
          <a:p>
            <a:pPr>
              <a:spcBef>
                <a:spcPts val="0"/>
              </a:spcBef>
            </a:pPr>
            <a:endParaRPr lang="en-US" sz="1400" smtClean="0">
              <a:solidFill>
                <a:schemeClr val="tx1"/>
              </a:solidFill>
              <a:latin typeface="Times New Roman" pitchFamily="18" charset="0"/>
              <a:cs typeface="Times New Roman" pitchFamily="18" charset="0"/>
            </a:endParaRPr>
          </a:p>
          <a:p>
            <a:pPr>
              <a:spcBef>
                <a:spcPts val="0"/>
              </a:spcBef>
            </a:pPr>
            <a:endParaRPr lang="en-US" sz="1400" smtClean="0">
              <a:solidFill>
                <a:schemeClr val="tx1"/>
              </a:solidFill>
              <a:latin typeface="Times New Roman" pitchFamily="18" charset="0"/>
              <a:cs typeface="Times New Roman" pitchFamily="18" charset="0"/>
            </a:endParaRPr>
          </a:p>
          <a:p>
            <a:pPr>
              <a:spcBef>
                <a:spcPts val="0"/>
              </a:spcBef>
            </a:pPr>
            <a:endParaRPr lang="en-US" sz="1400" smtClean="0">
              <a:solidFill>
                <a:schemeClr val="tx1"/>
              </a:solidFill>
              <a:latin typeface="Times New Roman" pitchFamily="18" charset="0"/>
              <a:cs typeface="Times New Roman" pitchFamily="18" charset="0"/>
            </a:endParaRPr>
          </a:p>
          <a:p>
            <a:pPr>
              <a:spcBef>
                <a:spcPts val="0"/>
              </a:spcBef>
            </a:pPr>
            <a:endParaRPr lang="en-US" sz="1400" smtClean="0">
              <a:solidFill>
                <a:schemeClr val="tx1"/>
              </a:solidFill>
              <a:latin typeface="Times New Roman" pitchFamily="18" charset="0"/>
              <a:cs typeface="Times New Roman" pitchFamily="18" charset="0"/>
            </a:endParaRPr>
          </a:p>
          <a:p>
            <a:pPr>
              <a:spcBef>
                <a:spcPts val="0"/>
              </a:spcBef>
            </a:pPr>
            <a:r>
              <a:rPr lang="en-US" sz="1800" smtClean="0">
                <a:solidFill>
                  <a:schemeClr val="tx1"/>
                </a:solidFill>
                <a:latin typeface="Times New Roman" pitchFamily="18" charset="0"/>
                <a:cs typeface="Times New Roman" pitchFamily="18" charset="0"/>
              </a:rPr>
              <a:t>Nội dung báo cáo của Ban chỉ đạo, Hội đồng trình bày giống như báo cáo của Ban Chỉ huy </a:t>
            </a:r>
          </a:p>
          <a:p>
            <a:pPr indent="228600" algn="just"/>
            <a:endParaRPr lang="en-US" sz="1400" smtClean="0">
              <a:solidFill>
                <a:schemeClr val="tx1"/>
              </a:solidFill>
              <a:latin typeface="Times New Roman" pitchFamily="18" charset="0"/>
              <a:cs typeface="Times New Roman" pitchFamily="18" charset="0"/>
            </a:endParaRPr>
          </a:p>
          <a:p>
            <a:endParaRPr lang="en-US" sz="1400" smtClean="0">
              <a:solidFill>
                <a:schemeClr val="tx1"/>
              </a:solidFill>
              <a:latin typeface="Times New Roman" pitchFamily="18" charset="0"/>
              <a:cs typeface="Times New Roman" pitchFamily="18" charset="0"/>
            </a:endParaRPr>
          </a:p>
          <a:p>
            <a:endParaRPr lang="en-US" sz="1400">
              <a:solidFill>
                <a:schemeClr val="tx1"/>
              </a:solidFill>
              <a:latin typeface="Times New Roman" pitchFamily="18" charset="0"/>
              <a:cs typeface="Times New Roman" pitchFamily="18" charset="0"/>
            </a:endParaRPr>
          </a:p>
        </p:txBody>
      </p:sp>
      <p:cxnSp>
        <p:nvCxnSpPr>
          <p:cNvPr id="5" name="Straight Connector 4"/>
          <p:cNvCxnSpPr/>
          <p:nvPr/>
        </p:nvCxnSpPr>
        <p:spPr>
          <a:xfrm>
            <a:off x="3940176" y="609600"/>
            <a:ext cx="1981200" cy="0"/>
          </a:xfrm>
          <a:prstGeom prst="line">
            <a:avLst/>
          </a:prstGeom>
        </p:spPr>
        <p:style>
          <a:lnRef idx="1">
            <a:schemeClr val="dk1"/>
          </a:lnRef>
          <a:fillRef idx="0">
            <a:schemeClr val="dk1"/>
          </a:fillRef>
          <a:effectRef idx="0">
            <a:schemeClr val="dk1"/>
          </a:effectRef>
          <a:fontRef idx="minor">
            <a:schemeClr val="tx1"/>
          </a:fontRef>
        </p:style>
      </p:cxnSp>
      <p:graphicFrame>
        <p:nvGraphicFramePr>
          <p:cNvPr id="8" name="Table 7"/>
          <p:cNvGraphicFramePr>
            <a:graphicFrameLocks noGrp="1"/>
          </p:cNvGraphicFramePr>
          <p:nvPr>
            <p:extLst>
              <p:ext uri="{D42A27DB-BD31-4B8C-83A1-F6EECF244321}">
                <p14:modId xmlns:p14="http://schemas.microsoft.com/office/powerpoint/2010/main" val="3953231035"/>
              </p:ext>
            </p:extLst>
          </p:nvPr>
        </p:nvGraphicFramePr>
        <p:xfrm>
          <a:off x="374016" y="762001"/>
          <a:ext cx="9144001" cy="838199"/>
        </p:xfrm>
        <a:graphic>
          <a:graphicData uri="http://schemas.openxmlformats.org/drawingml/2006/table">
            <a:tbl>
              <a:tblPr firstRow="1" bandRow="1">
                <a:tableStyleId>{5C22544A-7EE6-4342-B048-85BDC9FD1C3A}</a:tableStyleId>
              </a:tblPr>
              <a:tblGrid>
                <a:gridCol w="3352800"/>
                <a:gridCol w="1073786"/>
                <a:gridCol w="4717415"/>
              </a:tblGrid>
              <a:tr h="205080">
                <a:tc>
                  <a:txBody>
                    <a:bodyPr/>
                    <a:lstStyle/>
                    <a:p>
                      <a:pPr algn="ctr">
                        <a:spcBef>
                          <a:spcPts val="200"/>
                        </a:spcBef>
                        <a:spcAft>
                          <a:spcPts val="0"/>
                        </a:spcAft>
                      </a:pPr>
                      <a:r>
                        <a:rPr lang="en-US" sz="1300" b="0" smtClean="0">
                          <a:solidFill>
                            <a:schemeClr val="tx1"/>
                          </a:solidFill>
                          <a:effectLst/>
                          <a:latin typeface="Times New Roman"/>
                          <a:ea typeface="Times New Roman"/>
                        </a:rPr>
                        <a:t>UBND HUYỆN</a:t>
                      </a:r>
                      <a:r>
                        <a:rPr lang="en-US" sz="1300" b="0" baseline="0" smtClean="0">
                          <a:solidFill>
                            <a:schemeClr val="tx1"/>
                          </a:solidFill>
                          <a:effectLst/>
                          <a:latin typeface="Times New Roman"/>
                          <a:ea typeface="Times New Roman"/>
                        </a:rPr>
                        <a:t> TAM  NÔNG</a:t>
                      </a:r>
                      <a:endParaRPr lang="en-US" sz="1400" b="0">
                        <a:solidFill>
                          <a:schemeClr val="tx1"/>
                        </a:solidFill>
                        <a:effectLst/>
                        <a:latin typeface="Times New Roman"/>
                        <a:ea typeface="Times New Roman"/>
                      </a:endParaRPr>
                    </a:p>
                  </a:txBody>
                  <a:tcPr marL="17780" marR="1778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r">
                        <a:spcBef>
                          <a:spcPts val="200"/>
                        </a:spcBef>
                        <a:spcAft>
                          <a:spcPts val="0"/>
                        </a:spcAft>
                      </a:pPr>
                      <a:r>
                        <a:rPr lang="en-US" sz="1300" b="1">
                          <a:solidFill>
                            <a:schemeClr val="tx1"/>
                          </a:solidFill>
                          <a:effectLst/>
                          <a:latin typeface="Times New Roman"/>
                          <a:ea typeface="Times New Roman"/>
                          <a:cs typeface="Times New Roman"/>
                        </a:rPr>
                        <a:t> </a:t>
                      </a:r>
                      <a:endParaRPr lang="en-US" sz="1300">
                        <a:solidFill>
                          <a:schemeClr val="tx1"/>
                        </a:solidFill>
                        <a:effectLst/>
                        <a:latin typeface="VNI-Times"/>
                        <a:ea typeface="Times New Roman"/>
                        <a:cs typeface="Times New Roman"/>
                      </a:endParaRPr>
                    </a:p>
                  </a:txBody>
                  <a:tcPr marL="17780" marR="1778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spcBef>
                          <a:spcPts val="200"/>
                        </a:spcBef>
                        <a:spcAft>
                          <a:spcPts val="0"/>
                        </a:spcAft>
                      </a:pPr>
                      <a:r>
                        <a:rPr lang="en-US" sz="1300" b="1">
                          <a:solidFill>
                            <a:schemeClr val="tx1"/>
                          </a:solidFill>
                          <a:effectLst/>
                          <a:latin typeface="Times New Roman"/>
                          <a:ea typeface="Times New Roman"/>
                          <a:cs typeface="Times New Roman"/>
                        </a:rPr>
                        <a:t>CỘNG HÒA XÃ HỘI CHỦ NGHĨA VIỆT NAM</a:t>
                      </a:r>
                      <a:endParaRPr lang="en-US" sz="1300">
                        <a:solidFill>
                          <a:schemeClr val="tx1"/>
                        </a:solidFill>
                        <a:effectLst/>
                        <a:latin typeface="VNI-Times"/>
                        <a:ea typeface="Times New Roman"/>
                        <a:cs typeface="Times New Roman"/>
                      </a:endParaRPr>
                    </a:p>
                  </a:txBody>
                  <a:tcPr marL="17780" marR="1778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r h="273440">
                <a:tc>
                  <a:txBody>
                    <a:bodyPr/>
                    <a:lstStyle/>
                    <a:p>
                      <a:pPr algn="ctr">
                        <a:spcBef>
                          <a:spcPts val="200"/>
                        </a:spcBef>
                        <a:spcAft>
                          <a:spcPts val="0"/>
                        </a:spcAft>
                      </a:pPr>
                      <a:r>
                        <a:rPr lang="en-US" sz="1300" b="1" smtClean="0">
                          <a:effectLst/>
                          <a:latin typeface="Times New Roman"/>
                          <a:ea typeface="Times New Roman"/>
                        </a:rPr>
                        <a:t>BAN</a:t>
                      </a:r>
                      <a:r>
                        <a:rPr lang="en-US" sz="1300" b="1" baseline="0" smtClean="0">
                          <a:effectLst/>
                          <a:latin typeface="Times New Roman"/>
                          <a:ea typeface="Times New Roman"/>
                        </a:rPr>
                        <a:t> CHỈ ĐẠO…….</a:t>
                      </a:r>
                      <a:endParaRPr lang="en-US" sz="1400">
                        <a:effectLst/>
                        <a:latin typeface="Times New Roman"/>
                        <a:ea typeface="Times New Roman"/>
                      </a:endParaRPr>
                    </a:p>
                  </a:txBody>
                  <a:tcPr marL="17780" marR="177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a:spcBef>
                          <a:spcPts val="200"/>
                        </a:spcBef>
                        <a:spcAft>
                          <a:spcPts val="0"/>
                        </a:spcAft>
                      </a:pPr>
                      <a:r>
                        <a:rPr lang="en-US" sz="1300" b="1">
                          <a:effectLst/>
                          <a:latin typeface="Times New Roman"/>
                          <a:ea typeface="Times New Roman"/>
                          <a:cs typeface="Times New Roman"/>
                        </a:rPr>
                        <a:t> </a:t>
                      </a:r>
                      <a:endParaRPr lang="en-US" sz="1300">
                        <a:effectLst/>
                        <a:latin typeface="VNI-Times"/>
                        <a:ea typeface="Times New Roman"/>
                        <a:cs typeface="Times New Roman"/>
                      </a:endParaRPr>
                    </a:p>
                  </a:txBody>
                  <a:tcPr marL="17780" marR="177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a:spcBef>
                          <a:spcPts val="200"/>
                        </a:spcBef>
                        <a:spcAft>
                          <a:spcPts val="0"/>
                        </a:spcAft>
                      </a:pPr>
                      <a:r>
                        <a:rPr lang="en-US" sz="1300" b="1" smtClean="0">
                          <a:effectLst/>
                          <a:latin typeface="Times New Roman"/>
                          <a:ea typeface="Times New Roman"/>
                          <a:cs typeface="Times New Roman"/>
                        </a:rPr>
                        <a:t>Độc </a:t>
                      </a:r>
                      <a:r>
                        <a:rPr lang="en-US" sz="1300" b="1">
                          <a:effectLst/>
                          <a:latin typeface="Times New Roman"/>
                          <a:ea typeface="Times New Roman"/>
                          <a:cs typeface="Times New Roman"/>
                        </a:rPr>
                        <a:t>lập – Tự do – Hạnh phúc</a:t>
                      </a:r>
                      <a:endParaRPr lang="en-US" sz="1300">
                        <a:effectLst/>
                        <a:latin typeface="VNI-Times"/>
                        <a:ea typeface="Times New Roman"/>
                        <a:cs typeface="Times New Roman"/>
                      </a:endParaRPr>
                    </a:p>
                  </a:txBody>
                  <a:tcPr marL="17780" marR="177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tr>
              <a:tr h="359679">
                <a:tc>
                  <a:txBody>
                    <a:bodyPr/>
                    <a:lstStyle/>
                    <a:p>
                      <a:pPr algn="ctr">
                        <a:spcBef>
                          <a:spcPts val="600"/>
                        </a:spcBef>
                        <a:spcAft>
                          <a:spcPts val="0"/>
                        </a:spcAft>
                      </a:pPr>
                      <a:r>
                        <a:rPr lang="en-US" sz="1300" b="0">
                          <a:solidFill>
                            <a:schemeClr val="tx1"/>
                          </a:solidFill>
                          <a:effectLst/>
                          <a:latin typeface="Times New Roman"/>
                        </a:rPr>
                        <a:t>Số:          / </a:t>
                      </a:r>
                      <a:r>
                        <a:rPr lang="en-US" sz="1300" b="0" smtClean="0">
                          <a:solidFill>
                            <a:schemeClr val="tx1"/>
                          </a:solidFill>
                          <a:effectLst/>
                          <a:latin typeface="Times New Roman"/>
                        </a:rPr>
                        <a:t>BC-HĐ.NVQS</a:t>
                      </a:r>
                      <a:endParaRPr lang="en-US" sz="1000" b="1">
                        <a:solidFill>
                          <a:schemeClr val="tx1"/>
                        </a:solidFill>
                        <a:effectLst/>
                        <a:latin typeface="Times New Roman"/>
                      </a:endParaRPr>
                    </a:p>
                  </a:txBody>
                  <a:tcPr marL="17780" marR="177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spcBef>
                          <a:spcPts val="600"/>
                        </a:spcBef>
                        <a:spcAft>
                          <a:spcPts val="0"/>
                        </a:spcAft>
                      </a:pPr>
                      <a:r>
                        <a:rPr lang="en-US" sz="1200" b="0" i="1">
                          <a:solidFill>
                            <a:schemeClr val="tx1"/>
                          </a:solidFill>
                          <a:effectLst/>
                          <a:latin typeface="Times New Roman"/>
                        </a:rPr>
                        <a:t> </a:t>
                      </a:r>
                      <a:endParaRPr lang="en-US" sz="1000" b="1">
                        <a:solidFill>
                          <a:schemeClr val="tx1"/>
                        </a:solidFill>
                        <a:effectLst/>
                        <a:latin typeface="Times New Roman"/>
                      </a:endParaRPr>
                    </a:p>
                  </a:txBody>
                  <a:tcPr marL="17780" marR="177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spcBef>
                          <a:spcPts val="600"/>
                        </a:spcBef>
                        <a:spcAft>
                          <a:spcPts val="0"/>
                        </a:spcAft>
                      </a:pPr>
                      <a:r>
                        <a:rPr lang="en-US" sz="1300" b="0" i="1">
                          <a:solidFill>
                            <a:schemeClr val="tx1"/>
                          </a:solidFill>
                          <a:effectLst/>
                          <a:latin typeface="Times New Roman"/>
                        </a:rPr>
                        <a:t>Tam Nông, ngày       tháng       năm </a:t>
                      </a:r>
                      <a:r>
                        <a:rPr lang="en-US" sz="1300" b="0" i="1" baseline="0" smtClean="0">
                          <a:solidFill>
                            <a:schemeClr val="tx1"/>
                          </a:solidFill>
                          <a:effectLst/>
                          <a:latin typeface="Times New Roman"/>
                        </a:rPr>
                        <a:t>     </a:t>
                      </a:r>
                      <a:endParaRPr lang="en-US" sz="1000" b="1">
                        <a:solidFill>
                          <a:schemeClr val="tx1"/>
                        </a:solidFill>
                        <a:effectLst/>
                        <a:latin typeface="Times New Roman"/>
                      </a:endParaRPr>
                    </a:p>
                  </a:txBody>
                  <a:tcPr marL="17780" marR="177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bl>
          </a:graphicData>
        </a:graphic>
      </p:graphicFrame>
      <p:cxnSp>
        <p:nvCxnSpPr>
          <p:cNvPr id="10" name="Straight Connector 9"/>
          <p:cNvCxnSpPr/>
          <p:nvPr/>
        </p:nvCxnSpPr>
        <p:spPr>
          <a:xfrm>
            <a:off x="1607812" y="1219200"/>
            <a:ext cx="7619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6096001" y="1219200"/>
            <a:ext cx="20574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4634233" y="2362200"/>
            <a:ext cx="7619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4" name="Table 3"/>
          <p:cNvGraphicFramePr>
            <a:graphicFrameLocks noGrp="1"/>
          </p:cNvGraphicFramePr>
          <p:nvPr>
            <p:extLst>
              <p:ext uri="{D42A27DB-BD31-4B8C-83A1-F6EECF244321}">
                <p14:modId xmlns:p14="http://schemas.microsoft.com/office/powerpoint/2010/main" val="27867853"/>
              </p:ext>
            </p:extLst>
          </p:nvPr>
        </p:nvGraphicFramePr>
        <p:xfrm>
          <a:off x="762000" y="4849633"/>
          <a:ext cx="7520145" cy="1711684"/>
        </p:xfrm>
        <a:graphic>
          <a:graphicData uri="http://schemas.openxmlformats.org/drawingml/2006/table">
            <a:tbl>
              <a:tblPr>
                <a:tableStyleId>{5C22544A-7EE6-4342-B048-85BDC9FD1C3A}</a:tableStyleId>
              </a:tblPr>
              <a:tblGrid>
                <a:gridCol w="3040530"/>
                <a:gridCol w="226060"/>
                <a:gridCol w="4253555"/>
              </a:tblGrid>
              <a:tr h="635276">
                <a:tc>
                  <a:txBody>
                    <a:bodyPr/>
                    <a:lstStyle/>
                    <a:p>
                      <a:pPr indent="201930" algn="just">
                        <a:spcAft>
                          <a:spcPts val="0"/>
                        </a:spcAft>
                      </a:pPr>
                      <a:r>
                        <a:rPr lang="en-US" sz="1200" b="1" i="1">
                          <a:effectLst/>
                          <a:latin typeface="Times New Roman" pitchFamily="18" charset="0"/>
                          <a:cs typeface="Times New Roman" pitchFamily="18" charset="0"/>
                        </a:rPr>
                        <a:t>Nơi nhận: (12, nghiêng, đậm</a:t>
                      </a:r>
                      <a:r>
                        <a:rPr lang="en-US" sz="1200" b="1" i="1" smtClean="0">
                          <a:effectLst/>
                          <a:latin typeface="Times New Roman" pitchFamily="18" charset="0"/>
                          <a:cs typeface="Times New Roman" pitchFamily="18" charset="0"/>
                        </a:rPr>
                        <a:t>)</a:t>
                      </a:r>
                    </a:p>
                    <a:p>
                      <a:pPr indent="277495" algn="just">
                        <a:spcAft>
                          <a:spcPts val="0"/>
                        </a:spcAft>
                        <a:tabLst>
                          <a:tab pos="399415" algn="l"/>
                          <a:tab pos="1181100" algn="l"/>
                        </a:tabLst>
                      </a:pPr>
                      <a:r>
                        <a:rPr lang="en-US" sz="1100" kern="1200" smtClean="0">
                          <a:solidFill>
                            <a:schemeClr val="dk1"/>
                          </a:solidFill>
                          <a:effectLst/>
                          <a:latin typeface="Times New Roman" pitchFamily="18" charset="0"/>
                          <a:ea typeface="+mn-ea"/>
                          <a:cs typeface="Times New Roman" pitchFamily="18" charset="0"/>
                        </a:rPr>
                        <a:t>- Ban CHQS huyện (b/c ); </a:t>
                      </a:r>
                    </a:p>
                    <a:p>
                      <a:pPr indent="277495" algn="just">
                        <a:spcAft>
                          <a:spcPts val="0"/>
                        </a:spcAft>
                        <a:tabLst>
                          <a:tab pos="399415" algn="l"/>
                          <a:tab pos="1181100" algn="l"/>
                        </a:tabLst>
                      </a:pPr>
                      <a:r>
                        <a:rPr lang="en-US" sz="1100" kern="1200" smtClean="0">
                          <a:solidFill>
                            <a:schemeClr val="dk1"/>
                          </a:solidFill>
                          <a:effectLst/>
                          <a:latin typeface="Times New Roman" pitchFamily="18" charset="0"/>
                          <a:ea typeface="+mn-ea"/>
                          <a:cs typeface="Times New Roman" pitchFamily="18" charset="0"/>
                        </a:rPr>
                        <a:t>- ………………………;         (11, đứng)</a:t>
                      </a:r>
                    </a:p>
                    <a:p>
                      <a:pPr indent="277495" algn="just">
                        <a:spcAft>
                          <a:spcPts val="0"/>
                        </a:spcAft>
                        <a:tabLst>
                          <a:tab pos="399415" algn="l"/>
                          <a:tab pos="1181100" algn="l"/>
                        </a:tabLst>
                      </a:pPr>
                      <a:r>
                        <a:rPr lang="en-US" sz="1100" kern="1200" smtClean="0">
                          <a:solidFill>
                            <a:schemeClr val="dk1"/>
                          </a:solidFill>
                          <a:effectLst/>
                          <a:latin typeface="Times New Roman" pitchFamily="18" charset="0"/>
                          <a:ea typeface="+mn-ea"/>
                          <a:cs typeface="Times New Roman" pitchFamily="18" charset="0"/>
                        </a:rPr>
                        <a:t>- Lưu BCH; L05.</a:t>
                      </a:r>
                    </a:p>
                    <a:p>
                      <a:pPr indent="201930" algn="just">
                        <a:spcAft>
                          <a:spcPts val="0"/>
                        </a:spcAft>
                      </a:pPr>
                      <a:endParaRPr lang="en-US" sz="1400" b="1" i="1">
                        <a:effectLst/>
                        <a:latin typeface="Times New Roman" pitchFamily="18" charset="0"/>
                        <a:ea typeface="Times New Roman"/>
                        <a:cs typeface="Times New Roman" pitchFamily="18" charset="0"/>
                      </a:endParaRPr>
                    </a:p>
                  </a:txBody>
                  <a:tcPr marL="68579" marR="68579" marT="0" marB="0">
                    <a:noFill/>
                  </a:tcPr>
                </a:tc>
                <a:tc>
                  <a:txBody>
                    <a:bodyPr/>
                    <a:lstStyle/>
                    <a:p>
                      <a:pPr algn="just">
                        <a:spcAft>
                          <a:spcPts val="0"/>
                        </a:spcAft>
                      </a:pPr>
                      <a:r>
                        <a:rPr lang="en-US" sz="1400">
                          <a:effectLst/>
                          <a:latin typeface="Times New Roman" pitchFamily="18" charset="0"/>
                          <a:cs typeface="Times New Roman" pitchFamily="18" charset="0"/>
                        </a:rPr>
                        <a:t> </a:t>
                      </a:r>
                      <a:endParaRPr lang="en-US" sz="1400">
                        <a:effectLst/>
                        <a:latin typeface="Times New Roman" pitchFamily="18" charset="0"/>
                        <a:ea typeface="Times New Roman"/>
                        <a:cs typeface="Times New Roman" pitchFamily="18" charset="0"/>
                      </a:endParaRPr>
                    </a:p>
                  </a:txBody>
                  <a:tcPr marL="68579" marR="68579" marT="0" marB="0">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tab pos="450215" algn="l"/>
                          <a:tab pos="900430" algn="l"/>
                          <a:tab pos="457200" algn="l"/>
                        </a:tabLst>
                        <a:defRPr/>
                      </a:pPr>
                      <a:r>
                        <a:rPr lang="en-US" sz="1300" b="1" smtClean="0">
                          <a:effectLst/>
                          <a:latin typeface="Times New Roman" pitchFamily="18" charset="0"/>
                          <a:cs typeface="Times New Roman" pitchFamily="18" charset="0"/>
                        </a:rPr>
                        <a:t>KT. TRƯỞNG BAN </a:t>
                      </a:r>
                      <a:r>
                        <a:rPr lang="en-US" sz="1000" kern="1200" smtClean="0">
                          <a:solidFill>
                            <a:schemeClr val="dk1"/>
                          </a:solidFill>
                          <a:effectLst/>
                          <a:latin typeface="Times New Roman" pitchFamily="18" charset="0"/>
                          <a:ea typeface="+mn-ea"/>
                          <a:cs typeface="Times New Roman" pitchFamily="18" charset="0"/>
                        </a:rPr>
                        <a:t>(13, đứng, đậm)</a:t>
                      </a:r>
                    </a:p>
                    <a:p>
                      <a:pPr marL="0" marR="0" indent="0" algn="ctr" defTabSz="914400" rtl="0" eaLnBrk="1" fontAlgn="auto" latinLnBrk="0" hangingPunct="1">
                        <a:lnSpc>
                          <a:spcPct val="100000"/>
                        </a:lnSpc>
                        <a:spcBef>
                          <a:spcPts val="0"/>
                        </a:spcBef>
                        <a:spcAft>
                          <a:spcPts val="0"/>
                        </a:spcAft>
                        <a:buClrTx/>
                        <a:buSzTx/>
                        <a:buFontTx/>
                        <a:buNone/>
                        <a:tabLst>
                          <a:tab pos="450215" algn="l"/>
                          <a:tab pos="900430" algn="l"/>
                          <a:tab pos="457200" algn="l"/>
                        </a:tabLst>
                        <a:defRPr/>
                      </a:pPr>
                      <a:r>
                        <a:rPr lang="en-US" sz="1300" b="1" kern="1200" smtClean="0">
                          <a:solidFill>
                            <a:schemeClr val="dk1"/>
                          </a:solidFill>
                          <a:effectLst/>
                          <a:latin typeface="Times New Roman" pitchFamily="18" charset="0"/>
                          <a:ea typeface="+mn-ea"/>
                          <a:cs typeface="Times New Roman" pitchFamily="18" charset="0"/>
                        </a:rPr>
                        <a:t>PHÓ</a:t>
                      </a:r>
                      <a:r>
                        <a:rPr lang="en-US" sz="1300" b="1" kern="1200" baseline="0" smtClean="0">
                          <a:solidFill>
                            <a:schemeClr val="dk1"/>
                          </a:solidFill>
                          <a:effectLst/>
                          <a:latin typeface="Times New Roman" pitchFamily="18" charset="0"/>
                          <a:ea typeface="+mn-ea"/>
                          <a:cs typeface="Times New Roman" pitchFamily="18" charset="0"/>
                        </a:rPr>
                        <a:t> TRƯỞNG BAN</a:t>
                      </a:r>
                      <a:endParaRPr lang="en-US" sz="1300" b="1" kern="1200" smtClean="0">
                        <a:solidFill>
                          <a:schemeClr val="dk1"/>
                        </a:solidFill>
                        <a:effectLst/>
                        <a:latin typeface="Times New Roman" pitchFamily="18" charset="0"/>
                        <a:ea typeface="+mn-ea"/>
                        <a:cs typeface="Times New Roman" pitchFamily="18" charset="0"/>
                      </a:endParaRPr>
                    </a:p>
                  </a:txBody>
                  <a:tcPr marL="68579" marR="68579" marT="0" marB="0">
                    <a:noFill/>
                  </a:tcPr>
                </a:tc>
              </a:tr>
              <a:tr h="812524">
                <a:tc>
                  <a:txBody>
                    <a:bodyPr/>
                    <a:lstStyle/>
                    <a:p>
                      <a:pPr indent="277495" algn="just">
                        <a:spcAft>
                          <a:spcPts val="0"/>
                        </a:spcAft>
                        <a:tabLst>
                          <a:tab pos="399415" algn="l"/>
                          <a:tab pos="1181100" algn="l"/>
                        </a:tabLst>
                      </a:pPr>
                      <a:endParaRPr lang="en-US" sz="1100" kern="1200">
                        <a:solidFill>
                          <a:schemeClr val="dk1"/>
                        </a:solidFill>
                        <a:effectLst/>
                        <a:latin typeface="Times New Roman" pitchFamily="18" charset="0"/>
                        <a:ea typeface="+mn-ea"/>
                        <a:cs typeface="Times New Roman" pitchFamily="18" charset="0"/>
                      </a:endParaRPr>
                    </a:p>
                  </a:txBody>
                  <a:tcPr marL="68579" marR="68579" marT="0" marB="0">
                    <a:noFill/>
                  </a:tcPr>
                </a:tc>
                <a:tc>
                  <a:txBody>
                    <a:bodyPr/>
                    <a:lstStyle/>
                    <a:p>
                      <a:pPr algn="just">
                        <a:spcAft>
                          <a:spcPts val="0"/>
                        </a:spcAft>
                      </a:pPr>
                      <a:r>
                        <a:rPr lang="en-US" sz="1200" kern="1200">
                          <a:solidFill>
                            <a:schemeClr val="dk1"/>
                          </a:solidFill>
                          <a:effectLst/>
                          <a:latin typeface="Times New Roman" pitchFamily="18" charset="0"/>
                          <a:ea typeface="+mn-ea"/>
                          <a:cs typeface="Times New Roman" pitchFamily="18" charset="0"/>
                        </a:rPr>
                        <a:t> </a:t>
                      </a:r>
                    </a:p>
                  </a:txBody>
                  <a:tcPr marL="68579" marR="68579" marT="0" marB="0">
                    <a:noFill/>
                  </a:tcPr>
                </a:tc>
                <a:tc>
                  <a:txBody>
                    <a:bodyPr/>
                    <a:lstStyle/>
                    <a:p>
                      <a:pPr algn="ctr">
                        <a:spcAft>
                          <a:spcPts val="0"/>
                        </a:spcAft>
                      </a:pPr>
                      <a:r>
                        <a:rPr lang="en-US" sz="1300" b="1" kern="1200" smtClean="0">
                          <a:solidFill>
                            <a:schemeClr val="dk1"/>
                          </a:solidFill>
                          <a:effectLst/>
                          <a:latin typeface="Times New Roman" pitchFamily="18" charset="0"/>
                          <a:ea typeface="+mn-ea"/>
                          <a:cs typeface="Times New Roman" pitchFamily="18" charset="0"/>
                        </a:rPr>
                        <a:t>CHỈ</a:t>
                      </a:r>
                      <a:r>
                        <a:rPr lang="en-US" sz="1300" b="1" kern="1200" baseline="0" smtClean="0">
                          <a:solidFill>
                            <a:schemeClr val="dk1"/>
                          </a:solidFill>
                          <a:effectLst/>
                          <a:latin typeface="Times New Roman" pitchFamily="18" charset="0"/>
                          <a:ea typeface="+mn-ea"/>
                          <a:cs typeface="Times New Roman" pitchFamily="18" charset="0"/>
                        </a:rPr>
                        <a:t> HUY TRƯỞNG/ BAN CHQS HUYỆN</a:t>
                      </a:r>
                      <a:endParaRPr lang="en-US" sz="1300" b="1" kern="1200">
                        <a:solidFill>
                          <a:schemeClr val="dk1"/>
                        </a:solidFill>
                        <a:effectLst/>
                        <a:latin typeface="Times New Roman" pitchFamily="18" charset="0"/>
                        <a:ea typeface="+mn-ea"/>
                        <a:cs typeface="Times New Roman" pitchFamily="18" charset="0"/>
                      </a:endParaRPr>
                    </a:p>
                    <a:p>
                      <a:pPr marL="0" marR="0" indent="0" algn="ctr" defTabSz="914400" rtl="0" eaLnBrk="1" fontAlgn="auto" latinLnBrk="0" hangingPunct="1">
                        <a:lnSpc>
                          <a:spcPct val="100000"/>
                        </a:lnSpc>
                        <a:spcBef>
                          <a:spcPts val="0"/>
                        </a:spcBef>
                        <a:spcAft>
                          <a:spcPts val="0"/>
                        </a:spcAft>
                        <a:buClrTx/>
                        <a:buSzTx/>
                        <a:buFontTx/>
                        <a:buNone/>
                        <a:tabLst/>
                        <a:defRPr/>
                      </a:pPr>
                      <a:r>
                        <a:rPr lang="en-US" sz="1200" kern="1200">
                          <a:solidFill>
                            <a:schemeClr val="dk1"/>
                          </a:solidFill>
                          <a:effectLst/>
                          <a:latin typeface="Times New Roman" pitchFamily="18" charset="0"/>
                          <a:ea typeface="+mn-ea"/>
                          <a:cs typeface="Times New Roman" pitchFamily="18" charset="0"/>
                        </a:rPr>
                        <a:t> </a:t>
                      </a:r>
                      <a:r>
                        <a:rPr lang="en-US" sz="1400" b="1" kern="1200" smtClean="0">
                          <a:solidFill>
                            <a:schemeClr val="dk1"/>
                          </a:solidFill>
                          <a:effectLst/>
                          <a:latin typeface="Times New Roman" pitchFamily="18" charset="0"/>
                          <a:ea typeface="+mn-ea"/>
                          <a:cs typeface="Times New Roman" pitchFamily="18" charset="0"/>
                        </a:rPr>
                        <a:t>Họ </a:t>
                      </a:r>
                      <a:r>
                        <a:rPr lang="en-US" sz="1400" b="1" kern="1200">
                          <a:solidFill>
                            <a:schemeClr val="dk1"/>
                          </a:solidFill>
                          <a:effectLst/>
                          <a:latin typeface="Times New Roman" pitchFamily="18" charset="0"/>
                          <a:ea typeface="+mn-ea"/>
                          <a:cs typeface="Times New Roman" pitchFamily="18" charset="0"/>
                        </a:rPr>
                        <a:t>và </a:t>
                      </a:r>
                      <a:r>
                        <a:rPr lang="en-US" sz="1400" b="1" kern="1200" smtClean="0">
                          <a:solidFill>
                            <a:schemeClr val="dk1"/>
                          </a:solidFill>
                          <a:effectLst/>
                          <a:latin typeface="Times New Roman" pitchFamily="18" charset="0"/>
                          <a:ea typeface="+mn-ea"/>
                          <a:cs typeface="Times New Roman" pitchFamily="18" charset="0"/>
                        </a:rPr>
                        <a:t>tên </a:t>
                      </a:r>
                      <a:r>
                        <a:rPr lang="en-US" sz="1200" kern="1200" smtClean="0">
                          <a:solidFill>
                            <a:schemeClr val="dk1"/>
                          </a:solidFill>
                          <a:effectLst/>
                          <a:latin typeface="Times New Roman" pitchFamily="18" charset="0"/>
                          <a:ea typeface="+mn-ea"/>
                          <a:cs typeface="Times New Roman" pitchFamily="18" charset="0"/>
                        </a:rPr>
                        <a:t>(14, đứng, đậm)</a:t>
                      </a:r>
                    </a:p>
                  </a:txBody>
                  <a:tcPr marL="68579" marR="68579" marT="0" marB="0">
                    <a:noFill/>
                  </a:tcPr>
                </a:tc>
              </a:tr>
            </a:tbl>
          </a:graphicData>
        </a:graphic>
      </p:graphicFrame>
      <p:sp>
        <p:nvSpPr>
          <p:cNvPr id="6" name="AutoShape 1"/>
          <p:cNvSpPr>
            <a:spLocks/>
          </p:cNvSpPr>
          <p:nvPr/>
        </p:nvSpPr>
        <p:spPr bwMode="auto">
          <a:xfrm>
            <a:off x="2605090" y="5148262"/>
            <a:ext cx="138112" cy="371475"/>
          </a:xfrm>
          <a:prstGeom prst="rightBrace">
            <a:avLst>
              <a:gd name="adj1" fmla="val 22414"/>
              <a:gd name="adj2" fmla="val 50000"/>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419232779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12750" y="990600"/>
            <a:ext cx="9163050" cy="5410200"/>
          </a:xfrm>
          <a:ln>
            <a:noFill/>
          </a:ln>
        </p:spPr>
        <p:txBody>
          <a:bodyPr>
            <a:normAutofit/>
          </a:bodyPr>
          <a:lstStyle/>
          <a:p>
            <a:pPr algn="just"/>
            <a:endParaRPr lang="en-US" smtClean="0">
              <a:solidFill>
                <a:schemeClr val="tx1"/>
              </a:solidFill>
              <a:latin typeface="Times New Roman" pitchFamily="18" charset="0"/>
              <a:cs typeface="Times New Roman" pitchFamily="18" charset="0"/>
            </a:endParaRPr>
          </a:p>
          <a:p>
            <a:r>
              <a:rPr lang="en-US" sz="1400" b="1" smtClean="0">
                <a:solidFill>
                  <a:schemeClr val="tx1"/>
                </a:solidFill>
                <a:latin typeface="Times New Roman" pitchFamily="18" charset="0"/>
                <a:cs typeface="Times New Roman" pitchFamily="18" charset="0"/>
              </a:rPr>
              <a:t>KẾ HOẠCH</a:t>
            </a:r>
          </a:p>
          <a:p>
            <a:r>
              <a:rPr lang="en-US" sz="1400" b="1" smtClean="0">
                <a:solidFill>
                  <a:schemeClr val="tx1"/>
                </a:solidFill>
                <a:latin typeface="Times New Roman" pitchFamily="18" charset="0"/>
                <a:cs typeface="Times New Roman" pitchFamily="18" charset="0"/>
              </a:rPr>
              <a:t>……………..…………..</a:t>
            </a:r>
          </a:p>
          <a:p>
            <a:pPr>
              <a:spcBef>
                <a:spcPts val="0"/>
              </a:spcBef>
            </a:pPr>
            <a:endParaRPr lang="en-US" sz="1400" b="1" smtClean="0">
              <a:latin typeface="Times New Roman" pitchFamily="18" charset="0"/>
              <a:cs typeface="Times New Roman" pitchFamily="18" charset="0"/>
            </a:endParaRPr>
          </a:p>
          <a:p>
            <a:pPr indent="228600" algn="just">
              <a:spcBef>
                <a:spcPts val="0"/>
              </a:spcBef>
            </a:pPr>
            <a:r>
              <a:rPr lang="en-US" sz="1600" b="1" smtClean="0">
                <a:solidFill>
                  <a:schemeClr val="tx1"/>
                </a:solidFill>
                <a:latin typeface="Times New Roman" pitchFamily="18" charset="0"/>
                <a:cs typeface="Times New Roman" pitchFamily="18" charset="0"/>
              </a:rPr>
              <a:t>I</a:t>
            </a:r>
            <a:r>
              <a:rPr lang="en-US" sz="1500" b="1" smtClean="0">
                <a:solidFill>
                  <a:schemeClr val="tx1"/>
                </a:solidFill>
                <a:latin typeface="Times New Roman" pitchFamily="18" charset="0"/>
                <a:cs typeface="Times New Roman" pitchFamily="18" charset="0"/>
              </a:rPr>
              <a:t>. </a:t>
            </a:r>
            <a:r>
              <a:rPr lang="en-US" sz="1500" b="1">
                <a:solidFill>
                  <a:schemeClr val="tx1"/>
                </a:solidFill>
                <a:latin typeface="Times New Roman" pitchFamily="18" charset="0"/>
                <a:cs typeface="Times New Roman" pitchFamily="18" charset="0"/>
              </a:rPr>
              <a:t>MỤC ĐÍCH, YÊU CẦU: (13, đứng, đậm)</a:t>
            </a:r>
          </a:p>
          <a:p>
            <a:pPr marL="0" lvl="1" indent="228600" algn="just">
              <a:spcBef>
                <a:spcPts val="0"/>
              </a:spcBef>
            </a:pPr>
            <a:r>
              <a:rPr lang="en-US" sz="1500" b="1" smtClean="0">
                <a:solidFill>
                  <a:schemeClr val="tx1"/>
                </a:solidFill>
                <a:latin typeface="Times New Roman" pitchFamily="18" charset="0"/>
                <a:cs typeface="Times New Roman" pitchFamily="18" charset="0"/>
              </a:rPr>
              <a:t>1. ………………………………………………………………..(14</a:t>
            </a:r>
            <a:r>
              <a:rPr lang="en-US" sz="1500" b="1">
                <a:solidFill>
                  <a:schemeClr val="tx1"/>
                </a:solidFill>
                <a:latin typeface="Times New Roman" pitchFamily="18" charset="0"/>
                <a:cs typeface="Times New Roman" pitchFamily="18" charset="0"/>
              </a:rPr>
              <a:t>, đứng, đậm)</a:t>
            </a:r>
          </a:p>
          <a:p>
            <a:pPr indent="228600" algn="just">
              <a:spcBef>
                <a:spcPts val="0"/>
              </a:spcBef>
            </a:pPr>
            <a:r>
              <a:rPr lang="en-US" sz="1500">
                <a:solidFill>
                  <a:schemeClr val="tx1"/>
                </a:solidFill>
                <a:latin typeface="Times New Roman" pitchFamily="18" charset="0"/>
                <a:cs typeface="Times New Roman" pitchFamily="18" charset="0"/>
              </a:rPr>
              <a:t>…………………………………………………………………...( 14, đứng)</a:t>
            </a:r>
          </a:p>
          <a:p>
            <a:pPr indent="228600" algn="just">
              <a:spcBef>
                <a:spcPts val="0"/>
              </a:spcBef>
            </a:pPr>
            <a:r>
              <a:rPr lang="en-US" sz="1500" b="1">
                <a:solidFill>
                  <a:schemeClr val="tx1"/>
                </a:solidFill>
                <a:latin typeface="Times New Roman" pitchFamily="18" charset="0"/>
                <a:cs typeface="Times New Roman" pitchFamily="18" charset="0"/>
              </a:rPr>
              <a:t>II. NỘI DUNG: </a:t>
            </a:r>
          </a:p>
          <a:p>
            <a:pPr indent="228600" algn="just">
              <a:spcBef>
                <a:spcPts val="0"/>
              </a:spcBef>
            </a:pPr>
            <a:r>
              <a:rPr lang="en-US" sz="1500" smtClean="0">
                <a:solidFill>
                  <a:schemeClr val="tx1"/>
                </a:solidFill>
                <a:latin typeface="Times New Roman" pitchFamily="18" charset="0"/>
                <a:cs typeface="Times New Roman" pitchFamily="18" charset="0"/>
              </a:rPr>
              <a:t>………………………………………………………………………………………………………………………</a:t>
            </a:r>
            <a:endParaRPr lang="en-US" sz="1500">
              <a:solidFill>
                <a:schemeClr val="tx1"/>
              </a:solidFill>
              <a:latin typeface="Times New Roman" pitchFamily="18" charset="0"/>
              <a:cs typeface="Times New Roman" pitchFamily="18" charset="0"/>
            </a:endParaRPr>
          </a:p>
          <a:p>
            <a:pPr indent="228600" algn="just">
              <a:spcBef>
                <a:spcPts val="0"/>
              </a:spcBef>
            </a:pPr>
            <a:r>
              <a:rPr lang="en-US" sz="1500" b="1">
                <a:solidFill>
                  <a:schemeClr val="tx1"/>
                </a:solidFill>
                <a:latin typeface="Times New Roman" pitchFamily="18" charset="0"/>
                <a:cs typeface="Times New Roman" pitchFamily="18" charset="0"/>
              </a:rPr>
              <a:t>III. THÀNH PHẦN: </a:t>
            </a:r>
          </a:p>
          <a:p>
            <a:pPr indent="228600" algn="just">
              <a:spcBef>
                <a:spcPts val="0"/>
              </a:spcBef>
            </a:pPr>
            <a:r>
              <a:rPr lang="en-US" sz="1500" smtClean="0">
                <a:solidFill>
                  <a:schemeClr val="tx1"/>
                </a:solidFill>
                <a:latin typeface="Times New Roman" pitchFamily="18" charset="0"/>
                <a:cs typeface="Times New Roman" pitchFamily="18" charset="0"/>
              </a:rPr>
              <a:t>………………………………………………………………………………………………………………………</a:t>
            </a:r>
          </a:p>
          <a:p>
            <a:pPr indent="228600" algn="just">
              <a:spcBef>
                <a:spcPts val="0"/>
              </a:spcBef>
            </a:pPr>
            <a:r>
              <a:rPr lang="en-US" sz="1500" b="1" smtClean="0">
                <a:solidFill>
                  <a:schemeClr val="tx1"/>
                </a:solidFill>
                <a:latin typeface="Times New Roman" pitchFamily="18" charset="0"/>
                <a:cs typeface="Times New Roman" pitchFamily="18" charset="0"/>
              </a:rPr>
              <a:t>IV</a:t>
            </a:r>
            <a:r>
              <a:rPr lang="en-US" sz="1500" b="1">
                <a:solidFill>
                  <a:schemeClr val="tx1"/>
                </a:solidFill>
                <a:latin typeface="Times New Roman" pitchFamily="18" charset="0"/>
                <a:cs typeface="Times New Roman" pitchFamily="18" charset="0"/>
              </a:rPr>
              <a:t>. THỜI GIAN: </a:t>
            </a:r>
          </a:p>
          <a:p>
            <a:pPr indent="228600" algn="just">
              <a:spcBef>
                <a:spcPts val="0"/>
              </a:spcBef>
            </a:pPr>
            <a:r>
              <a:rPr lang="en-US" sz="1500" smtClean="0">
                <a:solidFill>
                  <a:schemeClr val="tx1"/>
                </a:solidFill>
                <a:latin typeface="Times New Roman" pitchFamily="18" charset="0"/>
                <a:cs typeface="Times New Roman" pitchFamily="18" charset="0"/>
              </a:rPr>
              <a:t>………………………………………………………………………………………………………………………</a:t>
            </a:r>
          </a:p>
          <a:p>
            <a:pPr indent="228600" algn="just">
              <a:spcBef>
                <a:spcPts val="0"/>
              </a:spcBef>
            </a:pPr>
            <a:r>
              <a:rPr lang="en-US" sz="1500" b="1" smtClean="0">
                <a:solidFill>
                  <a:schemeClr val="tx1"/>
                </a:solidFill>
                <a:latin typeface="Times New Roman" pitchFamily="18" charset="0"/>
                <a:cs typeface="Times New Roman" pitchFamily="18" charset="0"/>
              </a:rPr>
              <a:t>V</a:t>
            </a:r>
            <a:r>
              <a:rPr lang="en-US" sz="1500" b="1">
                <a:solidFill>
                  <a:schemeClr val="tx1"/>
                </a:solidFill>
                <a:latin typeface="Times New Roman" pitchFamily="18" charset="0"/>
                <a:cs typeface="Times New Roman" pitchFamily="18" charset="0"/>
              </a:rPr>
              <a:t>. CÔNG TÁC BẢO ĐẢM: </a:t>
            </a:r>
          </a:p>
          <a:p>
            <a:pPr indent="228600" algn="just">
              <a:spcBef>
                <a:spcPts val="0"/>
              </a:spcBef>
            </a:pPr>
            <a:r>
              <a:rPr lang="en-US" sz="1500" smtClean="0">
                <a:solidFill>
                  <a:schemeClr val="tx1"/>
                </a:solidFill>
                <a:latin typeface="Times New Roman" pitchFamily="18" charset="0"/>
                <a:cs typeface="Times New Roman" pitchFamily="18" charset="0"/>
              </a:rPr>
              <a:t>………………………………………………………………………………………………………………………</a:t>
            </a:r>
            <a:endParaRPr lang="en-US" sz="1500">
              <a:solidFill>
                <a:schemeClr val="tx1"/>
              </a:solidFill>
              <a:latin typeface="Times New Roman" pitchFamily="18" charset="0"/>
              <a:cs typeface="Times New Roman" pitchFamily="18" charset="0"/>
            </a:endParaRPr>
          </a:p>
          <a:p>
            <a:pPr indent="228600" algn="just">
              <a:spcBef>
                <a:spcPts val="0"/>
              </a:spcBef>
            </a:pPr>
            <a:r>
              <a:rPr lang="en-US" sz="1500" b="1">
                <a:solidFill>
                  <a:schemeClr val="tx1"/>
                </a:solidFill>
                <a:latin typeface="Times New Roman" pitchFamily="18" charset="0"/>
                <a:cs typeface="Times New Roman" pitchFamily="18" charset="0"/>
              </a:rPr>
              <a:t>VI. TỔ CHỨC THỰC HIỆN: </a:t>
            </a:r>
            <a:endParaRPr lang="en-US" sz="1500" b="1" smtClean="0">
              <a:solidFill>
                <a:schemeClr val="tx1"/>
              </a:solidFill>
              <a:latin typeface="Times New Roman" pitchFamily="18" charset="0"/>
              <a:cs typeface="Times New Roman" pitchFamily="18" charset="0"/>
            </a:endParaRPr>
          </a:p>
          <a:p>
            <a:pPr indent="228600" algn="just">
              <a:spcBef>
                <a:spcPts val="0"/>
              </a:spcBef>
            </a:pPr>
            <a:r>
              <a:rPr lang="en-US" sz="1600" smtClean="0">
                <a:solidFill>
                  <a:schemeClr val="tx1"/>
                </a:solidFill>
                <a:latin typeface="Times New Roman" pitchFamily="18" charset="0"/>
                <a:cs typeface="Times New Roman" pitchFamily="18" charset="0"/>
              </a:rPr>
              <a:t>……………………………………………………………………………………………………………….</a:t>
            </a:r>
          </a:p>
          <a:p>
            <a:endParaRPr lang="en-US" sz="1400" smtClean="0">
              <a:solidFill>
                <a:schemeClr val="tx1"/>
              </a:solidFill>
              <a:latin typeface="Times New Roman" pitchFamily="18" charset="0"/>
              <a:cs typeface="Times New Roman" pitchFamily="18" charset="0"/>
            </a:endParaRPr>
          </a:p>
          <a:p>
            <a:endParaRPr lang="en-US" sz="1400">
              <a:solidFill>
                <a:schemeClr val="tx1"/>
              </a:solidFill>
              <a:latin typeface="Times New Roman" pitchFamily="18" charset="0"/>
              <a:cs typeface="Times New Roman" pitchFamily="18" charset="0"/>
            </a:endParaRPr>
          </a:p>
        </p:txBody>
      </p:sp>
      <p:graphicFrame>
        <p:nvGraphicFramePr>
          <p:cNvPr id="8" name="Table 7"/>
          <p:cNvGraphicFramePr>
            <a:graphicFrameLocks noGrp="1"/>
          </p:cNvGraphicFramePr>
          <p:nvPr>
            <p:extLst>
              <p:ext uri="{D42A27DB-BD31-4B8C-83A1-F6EECF244321}">
                <p14:modId xmlns:p14="http://schemas.microsoft.com/office/powerpoint/2010/main" val="80742609"/>
              </p:ext>
            </p:extLst>
          </p:nvPr>
        </p:nvGraphicFramePr>
        <p:xfrm>
          <a:off x="443232" y="457201"/>
          <a:ext cx="9144001" cy="1051263"/>
        </p:xfrm>
        <a:graphic>
          <a:graphicData uri="http://schemas.openxmlformats.org/drawingml/2006/table">
            <a:tbl>
              <a:tblPr firstRow="1" bandRow="1">
                <a:tableStyleId>{5C22544A-7EE6-4342-B048-85BDC9FD1C3A}</a:tableStyleId>
              </a:tblPr>
              <a:tblGrid>
                <a:gridCol w="3352800"/>
                <a:gridCol w="1073786"/>
                <a:gridCol w="4717415"/>
              </a:tblGrid>
              <a:tr h="208379">
                <a:tc>
                  <a:txBody>
                    <a:bodyPr/>
                    <a:lstStyle/>
                    <a:p>
                      <a:pPr algn="ctr">
                        <a:spcBef>
                          <a:spcPts val="200"/>
                        </a:spcBef>
                        <a:spcAft>
                          <a:spcPts val="0"/>
                        </a:spcAft>
                      </a:pPr>
                      <a:r>
                        <a:rPr lang="en-US" sz="1300" b="0">
                          <a:solidFill>
                            <a:schemeClr val="tx1"/>
                          </a:solidFill>
                          <a:effectLst/>
                          <a:latin typeface="Times New Roman"/>
                          <a:ea typeface="Times New Roman"/>
                        </a:rPr>
                        <a:t>BỘ CHQS TỈNH ĐỒNG THÁP</a:t>
                      </a:r>
                      <a:endParaRPr lang="en-US" sz="1400" b="0">
                        <a:solidFill>
                          <a:schemeClr val="tx1"/>
                        </a:solidFill>
                        <a:effectLst/>
                        <a:latin typeface="Times New Roman"/>
                        <a:ea typeface="Times New Roman"/>
                      </a:endParaRPr>
                    </a:p>
                  </a:txBody>
                  <a:tcPr marL="17780" marR="1778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r">
                        <a:spcBef>
                          <a:spcPts val="200"/>
                        </a:spcBef>
                        <a:spcAft>
                          <a:spcPts val="0"/>
                        </a:spcAft>
                      </a:pPr>
                      <a:r>
                        <a:rPr lang="en-US" sz="1300" b="1">
                          <a:solidFill>
                            <a:schemeClr val="tx1"/>
                          </a:solidFill>
                          <a:effectLst/>
                          <a:latin typeface="Times New Roman"/>
                          <a:ea typeface="Times New Roman"/>
                          <a:cs typeface="Times New Roman"/>
                        </a:rPr>
                        <a:t> </a:t>
                      </a:r>
                      <a:endParaRPr lang="en-US" sz="1300">
                        <a:solidFill>
                          <a:schemeClr val="tx1"/>
                        </a:solidFill>
                        <a:effectLst/>
                        <a:latin typeface="VNI-Times"/>
                        <a:ea typeface="Times New Roman"/>
                        <a:cs typeface="Times New Roman"/>
                      </a:endParaRPr>
                    </a:p>
                  </a:txBody>
                  <a:tcPr marL="17780" marR="1778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spcBef>
                          <a:spcPts val="200"/>
                        </a:spcBef>
                        <a:spcAft>
                          <a:spcPts val="0"/>
                        </a:spcAft>
                      </a:pPr>
                      <a:r>
                        <a:rPr lang="en-US" sz="1300" b="1">
                          <a:solidFill>
                            <a:schemeClr val="tx1"/>
                          </a:solidFill>
                          <a:effectLst/>
                          <a:latin typeface="Times New Roman"/>
                          <a:ea typeface="Times New Roman"/>
                          <a:cs typeface="Times New Roman"/>
                        </a:rPr>
                        <a:t>CỘNG HÒA XÃ HỘI CHỦ NGHĨA VIỆT NAM</a:t>
                      </a:r>
                      <a:endParaRPr lang="en-US" sz="1300">
                        <a:solidFill>
                          <a:schemeClr val="tx1"/>
                        </a:solidFill>
                        <a:effectLst/>
                        <a:latin typeface="VNI-Times"/>
                        <a:ea typeface="Times New Roman"/>
                        <a:cs typeface="Times New Roman"/>
                      </a:endParaRPr>
                    </a:p>
                  </a:txBody>
                  <a:tcPr marL="17780" marR="1778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r h="477420">
                <a:tc>
                  <a:txBody>
                    <a:bodyPr/>
                    <a:lstStyle/>
                    <a:p>
                      <a:pPr algn="ctr">
                        <a:spcBef>
                          <a:spcPts val="200"/>
                        </a:spcBef>
                        <a:spcAft>
                          <a:spcPts val="0"/>
                        </a:spcAft>
                      </a:pPr>
                      <a:r>
                        <a:rPr lang="en-US" sz="1300" b="1">
                          <a:effectLst/>
                          <a:latin typeface="Times New Roman"/>
                          <a:ea typeface="Times New Roman"/>
                        </a:rPr>
                        <a:t>BAN CHỈ HUY QUÂN SỰ</a:t>
                      </a:r>
                      <a:endParaRPr lang="en-US" sz="1400">
                        <a:effectLst/>
                        <a:latin typeface="Times New Roman"/>
                        <a:ea typeface="Times New Roman"/>
                      </a:endParaRPr>
                    </a:p>
                    <a:p>
                      <a:pPr algn="ctr">
                        <a:spcBef>
                          <a:spcPts val="200"/>
                        </a:spcBef>
                        <a:spcAft>
                          <a:spcPts val="0"/>
                        </a:spcAft>
                      </a:pPr>
                      <a:r>
                        <a:rPr lang="en-US" sz="1300" b="1">
                          <a:effectLst/>
                          <a:latin typeface="Times New Roman"/>
                          <a:ea typeface="Times New Roman"/>
                        </a:rPr>
                        <a:t>HUYỆN TAM NÔNG</a:t>
                      </a:r>
                      <a:endParaRPr lang="en-US" sz="1400">
                        <a:effectLst/>
                        <a:latin typeface="Times New Roman"/>
                        <a:ea typeface="Times New Roman"/>
                      </a:endParaRPr>
                    </a:p>
                  </a:txBody>
                  <a:tcPr marL="17780" marR="177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a:spcBef>
                          <a:spcPts val="200"/>
                        </a:spcBef>
                        <a:spcAft>
                          <a:spcPts val="0"/>
                        </a:spcAft>
                      </a:pPr>
                      <a:r>
                        <a:rPr lang="en-US" sz="1300" b="1">
                          <a:effectLst/>
                          <a:latin typeface="Times New Roman"/>
                          <a:ea typeface="Times New Roman"/>
                          <a:cs typeface="Times New Roman"/>
                        </a:rPr>
                        <a:t> </a:t>
                      </a:r>
                      <a:endParaRPr lang="en-US" sz="1300">
                        <a:effectLst/>
                        <a:latin typeface="VNI-Times"/>
                        <a:ea typeface="Times New Roman"/>
                        <a:cs typeface="Times New Roman"/>
                      </a:endParaRPr>
                    </a:p>
                  </a:txBody>
                  <a:tcPr marL="17780" marR="177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a:spcBef>
                          <a:spcPts val="200"/>
                        </a:spcBef>
                        <a:spcAft>
                          <a:spcPts val="0"/>
                        </a:spcAft>
                      </a:pPr>
                      <a:r>
                        <a:rPr lang="en-US" sz="1300" b="1" smtClean="0">
                          <a:effectLst/>
                          <a:latin typeface="Times New Roman"/>
                          <a:ea typeface="Times New Roman"/>
                          <a:cs typeface="Times New Roman"/>
                        </a:rPr>
                        <a:t>Độc </a:t>
                      </a:r>
                      <a:r>
                        <a:rPr lang="en-US" sz="1300" b="1">
                          <a:effectLst/>
                          <a:latin typeface="Times New Roman"/>
                          <a:ea typeface="Times New Roman"/>
                          <a:cs typeface="Times New Roman"/>
                        </a:rPr>
                        <a:t>lập – Tự do – Hạnh phúc</a:t>
                      </a:r>
                      <a:endParaRPr lang="en-US" sz="1300">
                        <a:effectLst/>
                        <a:latin typeface="VNI-Times"/>
                        <a:ea typeface="Times New Roman"/>
                        <a:cs typeface="Times New Roman"/>
                      </a:endParaRPr>
                    </a:p>
                  </a:txBody>
                  <a:tcPr marL="17780" marR="177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tr>
              <a:tr h="365464">
                <a:tc>
                  <a:txBody>
                    <a:bodyPr/>
                    <a:lstStyle/>
                    <a:p>
                      <a:pPr algn="ctr">
                        <a:spcBef>
                          <a:spcPts val="600"/>
                        </a:spcBef>
                        <a:spcAft>
                          <a:spcPts val="0"/>
                        </a:spcAft>
                      </a:pPr>
                      <a:r>
                        <a:rPr lang="en-US" sz="1300" b="0">
                          <a:solidFill>
                            <a:schemeClr val="tx1"/>
                          </a:solidFill>
                          <a:effectLst/>
                          <a:latin typeface="Times New Roman"/>
                        </a:rPr>
                        <a:t>Số:          / </a:t>
                      </a:r>
                      <a:r>
                        <a:rPr lang="en-US" sz="1300" b="0" smtClean="0">
                          <a:solidFill>
                            <a:schemeClr val="tx1"/>
                          </a:solidFill>
                          <a:effectLst/>
                          <a:latin typeface="Times New Roman"/>
                        </a:rPr>
                        <a:t>KH-BCH</a:t>
                      </a:r>
                      <a:endParaRPr lang="en-US" sz="1000" b="1">
                        <a:solidFill>
                          <a:schemeClr val="tx1"/>
                        </a:solidFill>
                        <a:effectLst/>
                        <a:latin typeface="Times New Roman"/>
                      </a:endParaRPr>
                    </a:p>
                  </a:txBody>
                  <a:tcPr marL="17780" marR="177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spcBef>
                          <a:spcPts val="600"/>
                        </a:spcBef>
                        <a:spcAft>
                          <a:spcPts val="0"/>
                        </a:spcAft>
                      </a:pPr>
                      <a:r>
                        <a:rPr lang="en-US" sz="1200" b="0" i="1">
                          <a:solidFill>
                            <a:schemeClr val="tx1"/>
                          </a:solidFill>
                          <a:effectLst/>
                          <a:latin typeface="Times New Roman"/>
                        </a:rPr>
                        <a:t> </a:t>
                      </a:r>
                      <a:endParaRPr lang="en-US" sz="1000" b="1">
                        <a:solidFill>
                          <a:schemeClr val="tx1"/>
                        </a:solidFill>
                        <a:effectLst/>
                        <a:latin typeface="Times New Roman"/>
                      </a:endParaRPr>
                    </a:p>
                  </a:txBody>
                  <a:tcPr marL="17780" marR="177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spcBef>
                          <a:spcPts val="600"/>
                        </a:spcBef>
                        <a:spcAft>
                          <a:spcPts val="0"/>
                        </a:spcAft>
                      </a:pPr>
                      <a:r>
                        <a:rPr lang="en-US" sz="1300" b="0" i="1">
                          <a:solidFill>
                            <a:schemeClr val="tx1"/>
                          </a:solidFill>
                          <a:effectLst/>
                          <a:latin typeface="Times New Roman"/>
                        </a:rPr>
                        <a:t>Tam Nông, ngày       tháng       năm </a:t>
                      </a:r>
                      <a:r>
                        <a:rPr lang="en-US" sz="1300" b="0" i="1" baseline="0" smtClean="0">
                          <a:solidFill>
                            <a:schemeClr val="tx1"/>
                          </a:solidFill>
                          <a:effectLst/>
                          <a:latin typeface="Times New Roman"/>
                        </a:rPr>
                        <a:t>     </a:t>
                      </a:r>
                      <a:endParaRPr lang="en-US" sz="1000" b="1">
                        <a:solidFill>
                          <a:schemeClr val="tx1"/>
                        </a:solidFill>
                        <a:effectLst/>
                        <a:latin typeface="Times New Roman"/>
                      </a:endParaRPr>
                    </a:p>
                  </a:txBody>
                  <a:tcPr marL="17780" marR="177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bl>
          </a:graphicData>
        </a:graphic>
      </p:graphicFrame>
      <p:cxnSp>
        <p:nvCxnSpPr>
          <p:cNvPr id="10" name="Straight Connector 9"/>
          <p:cNvCxnSpPr/>
          <p:nvPr/>
        </p:nvCxnSpPr>
        <p:spPr>
          <a:xfrm>
            <a:off x="1676403" y="1104900"/>
            <a:ext cx="7619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6172199" y="914400"/>
            <a:ext cx="20574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4607564" y="2057400"/>
            <a:ext cx="7619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4" name="Table 3"/>
          <p:cNvGraphicFramePr>
            <a:graphicFrameLocks noGrp="1"/>
          </p:cNvGraphicFramePr>
          <p:nvPr>
            <p:extLst>
              <p:ext uri="{D42A27DB-BD31-4B8C-83A1-F6EECF244321}">
                <p14:modId xmlns:p14="http://schemas.microsoft.com/office/powerpoint/2010/main" val="4269505406"/>
              </p:ext>
            </p:extLst>
          </p:nvPr>
        </p:nvGraphicFramePr>
        <p:xfrm>
          <a:off x="701677" y="5562600"/>
          <a:ext cx="8458200" cy="1202788"/>
        </p:xfrm>
        <a:graphic>
          <a:graphicData uri="http://schemas.openxmlformats.org/drawingml/2006/table">
            <a:tbl>
              <a:tblPr>
                <a:tableStyleId>{5C22544A-7EE6-4342-B048-85BDC9FD1C3A}</a:tableStyleId>
              </a:tblPr>
              <a:tblGrid>
                <a:gridCol w="3040530"/>
                <a:gridCol w="1164115"/>
                <a:gridCol w="4253555"/>
              </a:tblGrid>
              <a:tr h="358726">
                <a:tc>
                  <a:txBody>
                    <a:bodyPr/>
                    <a:lstStyle/>
                    <a:p>
                      <a:pPr indent="201930" algn="just">
                        <a:spcAft>
                          <a:spcPts val="0"/>
                        </a:spcAft>
                      </a:pPr>
                      <a:r>
                        <a:rPr lang="en-US" sz="1200" b="1" i="1">
                          <a:effectLst/>
                          <a:latin typeface="Times New Roman" pitchFamily="18" charset="0"/>
                          <a:cs typeface="Times New Roman" pitchFamily="18" charset="0"/>
                        </a:rPr>
                        <a:t>Nơi nhận: (12, nghiêng, đậm)</a:t>
                      </a:r>
                      <a:endParaRPr lang="en-US" sz="1400" b="1" i="1">
                        <a:effectLst/>
                        <a:latin typeface="Times New Roman" pitchFamily="18" charset="0"/>
                        <a:ea typeface="Times New Roman"/>
                        <a:cs typeface="Times New Roman" pitchFamily="18" charset="0"/>
                      </a:endParaRPr>
                    </a:p>
                  </a:txBody>
                  <a:tcPr marL="68579" marR="68579" marT="0" marB="0">
                    <a:noFill/>
                  </a:tcPr>
                </a:tc>
                <a:tc>
                  <a:txBody>
                    <a:bodyPr/>
                    <a:lstStyle/>
                    <a:p>
                      <a:pPr algn="just">
                        <a:spcAft>
                          <a:spcPts val="0"/>
                        </a:spcAft>
                      </a:pPr>
                      <a:r>
                        <a:rPr lang="en-US" sz="1400">
                          <a:effectLst/>
                          <a:latin typeface="Times New Roman" pitchFamily="18" charset="0"/>
                          <a:cs typeface="Times New Roman" pitchFamily="18" charset="0"/>
                        </a:rPr>
                        <a:t> </a:t>
                      </a:r>
                      <a:endParaRPr lang="en-US" sz="1400">
                        <a:effectLst/>
                        <a:latin typeface="Times New Roman" pitchFamily="18" charset="0"/>
                        <a:ea typeface="Times New Roman"/>
                        <a:cs typeface="Times New Roman" pitchFamily="18" charset="0"/>
                      </a:endParaRPr>
                    </a:p>
                  </a:txBody>
                  <a:tcPr marL="68579" marR="68579" marT="0" marB="0">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tab pos="450215" algn="l"/>
                          <a:tab pos="900430" algn="l"/>
                          <a:tab pos="457200" algn="l"/>
                        </a:tabLst>
                        <a:defRPr/>
                      </a:pPr>
                      <a:r>
                        <a:rPr lang="en-US" sz="1300" b="1">
                          <a:effectLst/>
                          <a:latin typeface="Times New Roman" pitchFamily="18" charset="0"/>
                          <a:cs typeface="Times New Roman" pitchFamily="18" charset="0"/>
                        </a:rPr>
                        <a:t>CHỈ HUY TRƯỞNG </a:t>
                      </a:r>
                      <a:r>
                        <a:rPr lang="en-US" sz="1000" kern="1200" smtClean="0">
                          <a:solidFill>
                            <a:schemeClr val="dk1"/>
                          </a:solidFill>
                          <a:effectLst/>
                          <a:latin typeface="Times New Roman" pitchFamily="18" charset="0"/>
                          <a:ea typeface="+mn-ea"/>
                          <a:cs typeface="Times New Roman" pitchFamily="18" charset="0"/>
                        </a:rPr>
                        <a:t>(13, đứng, đậm)</a:t>
                      </a:r>
                    </a:p>
                  </a:txBody>
                  <a:tcPr marL="68579" marR="68579" marT="0" marB="0">
                    <a:noFill/>
                  </a:tcPr>
                </a:tc>
              </a:tr>
              <a:tr h="844062">
                <a:tc>
                  <a:txBody>
                    <a:bodyPr/>
                    <a:lstStyle/>
                    <a:p>
                      <a:pPr indent="277495" algn="just">
                        <a:spcAft>
                          <a:spcPts val="0"/>
                        </a:spcAft>
                        <a:tabLst>
                          <a:tab pos="399415" algn="l"/>
                          <a:tab pos="1181100" algn="l"/>
                        </a:tabLst>
                      </a:pPr>
                      <a:r>
                        <a:rPr lang="en-US" sz="1100" kern="1200">
                          <a:solidFill>
                            <a:schemeClr val="dk1"/>
                          </a:solidFill>
                          <a:effectLst/>
                          <a:latin typeface="Times New Roman" pitchFamily="18" charset="0"/>
                          <a:ea typeface="+mn-ea"/>
                          <a:cs typeface="Times New Roman" pitchFamily="18" charset="0"/>
                        </a:rPr>
                        <a:t>- Ban CHQS </a:t>
                      </a:r>
                      <a:r>
                        <a:rPr lang="en-US" sz="1100" kern="1200" smtClean="0">
                          <a:solidFill>
                            <a:schemeClr val="dk1"/>
                          </a:solidFill>
                          <a:effectLst/>
                          <a:latin typeface="Times New Roman" pitchFamily="18" charset="0"/>
                          <a:ea typeface="+mn-ea"/>
                          <a:cs typeface="Times New Roman" pitchFamily="18" charset="0"/>
                        </a:rPr>
                        <a:t>huyện; </a:t>
                      </a:r>
                      <a:endParaRPr lang="en-US" sz="1100" kern="1200">
                        <a:solidFill>
                          <a:schemeClr val="dk1"/>
                        </a:solidFill>
                        <a:effectLst/>
                        <a:latin typeface="Times New Roman" pitchFamily="18" charset="0"/>
                        <a:ea typeface="+mn-ea"/>
                        <a:cs typeface="Times New Roman" pitchFamily="18" charset="0"/>
                      </a:endParaRPr>
                    </a:p>
                    <a:p>
                      <a:pPr indent="277495" algn="just">
                        <a:spcAft>
                          <a:spcPts val="0"/>
                        </a:spcAft>
                        <a:tabLst>
                          <a:tab pos="399415" algn="l"/>
                          <a:tab pos="1181100" algn="l"/>
                        </a:tabLst>
                      </a:pPr>
                      <a:r>
                        <a:rPr lang="en-US" sz="1100" kern="1200">
                          <a:solidFill>
                            <a:schemeClr val="dk1"/>
                          </a:solidFill>
                          <a:effectLst/>
                          <a:latin typeface="Times New Roman" pitchFamily="18" charset="0"/>
                          <a:ea typeface="+mn-ea"/>
                          <a:cs typeface="Times New Roman" pitchFamily="18" charset="0"/>
                        </a:rPr>
                        <a:t>- ………………………;         (11, đứng)</a:t>
                      </a:r>
                    </a:p>
                    <a:p>
                      <a:pPr indent="277495" algn="just">
                        <a:spcAft>
                          <a:spcPts val="0"/>
                        </a:spcAft>
                        <a:tabLst>
                          <a:tab pos="399415" algn="l"/>
                          <a:tab pos="1181100" algn="l"/>
                        </a:tabLst>
                      </a:pPr>
                      <a:r>
                        <a:rPr lang="en-US" sz="1100" kern="1200">
                          <a:solidFill>
                            <a:schemeClr val="dk1"/>
                          </a:solidFill>
                          <a:effectLst/>
                          <a:latin typeface="Times New Roman" pitchFamily="18" charset="0"/>
                          <a:ea typeface="+mn-ea"/>
                          <a:cs typeface="Times New Roman" pitchFamily="18" charset="0"/>
                        </a:rPr>
                        <a:t>- Lưu BCH; L05.</a:t>
                      </a:r>
                    </a:p>
                  </a:txBody>
                  <a:tcPr marL="68579" marR="68579" marT="0" marB="0">
                    <a:noFill/>
                  </a:tcPr>
                </a:tc>
                <a:tc>
                  <a:txBody>
                    <a:bodyPr/>
                    <a:lstStyle/>
                    <a:p>
                      <a:pPr algn="just">
                        <a:spcAft>
                          <a:spcPts val="0"/>
                        </a:spcAft>
                      </a:pPr>
                      <a:r>
                        <a:rPr lang="en-US" sz="1200" kern="1200">
                          <a:solidFill>
                            <a:schemeClr val="dk1"/>
                          </a:solidFill>
                          <a:effectLst/>
                          <a:latin typeface="Times New Roman" pitchFamily="18" charset="0"/>
                          <a:ea typeface="+mn-ea"/>
                          <a:cs typeface="Times New Roman" pitchFamily="18" charset="0"/>
                        </a:rPr>
                        <a:t> </a:t>
                      </a:r>
                    </a:p>
                  </a:txBody>
                  <a:tcPr marL="68579" marR="68579" marT="0" marB="0">
                    <a:noFill/>
                  </a:tcPr>
                </a:tc>
                <a:tc>
                  <a:txBody>
                    <a:bodyPr/>
                    <a:lstStyle/>
                    <a:p>
                      <a:pPr marL="803275" indent="-457200" algn="ctr">
                        <a:spcAft>
                          <a:spcPts val="0"/>
                        </a:spcAft>
                        <a:tabLst>
                          <a:tab pos="803275" algn="l"/>
                          <a:tab pos="457200" algn="l"/>
                        </a:tabLst>
                      </a:pPr>
                      <a:endParaRPr lang="en-US" sz="1200" kern="1200" smtClean="0">
                        <a:solidFill>
                          <a:schemeClr val="dk1"/>
                        </a:solidFill>
                        <a:effectLst/>
                        <a:latin typeface="Times New Roman" pitchFamily="18" charset="0"/>
                        <a:ea typeface="+mn-ea"/>
                        <a:cs typeface="Times New Roman" pitchFamily="18" charset="0"/>
                      </a:endParaRPr>
                    </a:p>
                    <a:p>
                      <a:pPr marL="803275" indent="-457200" algn="ctr">
                        <a:spcAft>
                          <a:spcPts val="0"/>
                        </a:spcAft>
                        <a:tabLst>
                          <a:tab pos="803275" algn="l"/>
                          <a:tab pos="457200" algn="l"/>
                        </a:tabLst>
                      </a:pPr>
                      <a:r>
                        <a:rPr lang="en-US" sz="1200" kern="1200">
                          <a:solidFill>
                            <a:schemeClr val="dk1"/>
                          </a:solidFill>
                          <a:effectLst/>
                          <a:latin typeface="Times New Roman" pitchFamily="18" charset="0"/>
                          <a:ea typeface="+mn-ea"/>
                          <a:cs typeface="Times New Roman" pitchFamily="18" charset="0"/>
                        </a:rPr>
                        <a:t> </a:t>
                      </a:r>
                      <a:r>
                        <a:rPr lang="en-US" sz="1200" kern="1200" smtClean="0">
                          <a:solidFill>
                            <a:schemeClr val="dk1"/>
                          </a:solidFill>
                          <a:effectLst/>
                          <a:latin typeface="Times New Roman" pitchFamily="18" charset="0"/>
                          <a:ea typeface="+mn-ea"/>
                          <a:cs typeface="Times New Roman" pitchFamily="18" charset="0"/>
                        </a:rPr>
                        <a:t>Chữ</a:t>
                      </a:r>
                      <a:r>
                        <a:rPr lang="en-US" sz="1200" kern="1200" baseline="0" smtClean="0">
                          <a:solidFill>
                            <a:schemeClr val="dk1"/>
                          </a:solidFill>
                          <a:effectLst/>
                          <a:latin typeface="Times New Roman" pitchFamily="18" charset="0"/>
                          <a:ea typeface="+mn-ea"/>
                          <a:cs typeface="Times New Roman" pitchFamily="18" charset="0"/>
                        </a:rPr>
                        <a:t> ký</a:t>
                      </a:r>
                      <a:endParaRPr lang="en-US" sz="1200" kern="1200">
                        <a:solidFill>
                          <a:schemeClr val="dk1"/>
                        </a:solidFill>
                        <a:effectLst/>
                        <a:latin typeface="Times New Roman" pitchFamily="18" charset="0"/>
                        <a:ea typeface="+mn-ea"/>
                        <a:cs typeface="Times New Roman" pitchFamily="18" charset="0"/>
                      </a:endParaRPr>
                    </a:p>
                    <a:p>
                      <a:pPr algn="ctr">
                        <a:spcAft>
                          <a:spcPts val="0"/>
                        </a:spcAft>
                      </a:pPr>
                      <a:r>
                        <a:rPr lang="en-US" sz="1200" kern="1200">
                          <a:solidFill>
                            <a:schemeClr val="dk1"/>
                          </a:solidFill>
                          <a:effectLst/>
                          <a:latin typeface="Times New Roman" pitchFamily="18" charset="0"/>
                          <a:ea typeface="+mn-ea"/>
                          <a:cs typeface="Times New Roman" pitchFamily="18" charset="0"/>
                        </a:rPr>
                        <a:t> </a:t>
                      </a:r>
                    </a:p>
                    <a:p>
                      <a:pPr marL="0" marR="0" indent="0" algn="ctr" defTabSz="914400" rtl="0" eaLnBrk="1" fontAlgn="auto" latinLnBrk="0" hangingPunct="1">
                        <a:lnSpc>
                          <a:spcPct val="100000"/>
                        </a:lnSpc>
                        <a:spcBef>
                          <a:spcPts val="0"/>
                        </a:spcBef>
                        <a:spcAft>
                          <a:spcPts val="0"/>
                        </a:spcAft>
                        <a:buClrTx/>
                        <a:buSzTx/>
                        <a:buFontTx/>
                        <a:buNone/>
                        <a:tabLst/>
                        <a:defRPr/>
                      </a:pPr>
                      <a:r>
                        <a:rPr lang="en-US" sz="1200" kern="1200">
                          <a:solidFill>
                            <a:schemeClr val="dk1"/>
                          </a:solidFill>
                          <a:effectLst/>
                          <a:latin typeface="Times New Roman" pitchFamily="18" charset="0"/>
                          <a:ea typeface="+mn-ea"/>
                          <a:cs typeface="Times New Roman" pitchFamily="18" charset="0"/>
                        </a:rPr>
                        <a:t> </a:t>
                      </a:r>
                      <a:r>
                        <a:rPr lang="en-US" sz="1400" b="1" kern="1200" smtClean="0">
                          <a:solidFill>
                            <a:schemeClr val="dk1"/>
                          </a:solidFill>
                          <a:effectLst/>
                          <a:latin typeface="Times New Roman" pitchFamily="18" charset="0"/>
                          <a:ea typeface="+mn-ea"/>
                          <a:cs typeface="Times New Roman" pitchFamily="18" charset="0"/>
                        </a:rPr>
                        <a:t>Họ </a:t>
                      </a:r>
                      <a:r>
                        <a:rPr lang="en-US" sz="1400" b="1" kern="1200">
                          <a:solidFill>
                            <a:schemeClr val="dk1"/>
                          </a:solidFill>
                          <a:effectLst/>
                          <a:latin typeface="Times New Roman" pitchFamily="18" charset="0"/>
                          <a:ea typeface="+mn-ea"/>
                          <a:cs typeface="Times New Roman" pitchFamily="18" charset="0"/>
                        </a:rPr>
                        <a:t>và </a:t>
                      </a:r>
                      <a:r>
                        <a:rPr lang="en-US" sz="1400" b="1" kern="1200" smtClean="0">
                          <a:solidFill>
                            <a:schemeClr val="dk1"/>
                          </a:solidFill>
                          <a:effectLst/>
                          <a:latin typeface="Times New Roman" pitchFamily="18" charset="0"/>
                          <a:ea typeface="+mn-ea"/>
                          <a:cs typeface="Times New Roman" pitchFamily="18" charset="0"/>
                        </a:rPr>
                        <a:t>tên </a:t>
                      </a:r>
                      <a:r>
                        <a:rPr lang="en-US" sz="1200" kern="1200" smtClean="0">
                          <a:solidFill>
                            <a:schemeClr val="dk1"/>
                          </a:solidFill>
                          <a:effectLst/>
                          <a:latin typeface="Times New Roman" pitchFamily="18" charset="0"/>
                          <a:ea typeface="+mn-ea"/>
                          <a:cs typeface="Times New Roman" pitchFamily="18" charset="0"/>
                        </a:rPr>
                        <a:t>(14, đứng, đậm)</a:t>
                      </a:r>
                    </a:p>
                  </a:txBody>
                  <a:tcPr marL="68579" marR="68579" marT="0" marB="0">
                    <a:noFill/>
                  </a:tcPr>
                </a:tc>
              </a:tr>
            </a:tbl>
          </a:graphicData>
        </a:graphic>
      </p:graphicFrame>
      <p:sp>
        <p:nvSpPr>
          <p:cNvPr id="7" name="Right Brace 6"/>
          <p:cNvSpPr/>
          <p:nvPr/>
        </p:nvSpPr>
        <p:spPr>
          <a:xfrm>
            <a:off x="2438402" y="5791200"/>
            <a:ext cx="198119" cy="457200"/>
          </a:xfrm>
          <a:prstGeom prst="righ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35862068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12750" y="990600"/>
            <a:ext cx="9163050" cy="5410200"/>
          </a:xfrm>
          <a:ln>
            <a:noFill/>
          </a:ln>
        </p:spPr>
        <p:txBody>
          <a:bodyPr>
            <a:normAutofit/>
          </a:bodyPr>
          <a:lstStyle/>
          <a:p>
            <a:pPr algn="just"/>
            <a:endParaRPr lang="en-US" smtClean="0">
              <a:solidFill>
                <a:schemeClr val="tx1"/>
              </a:solidFill>
              <a:latin typeface="Times New Roman" pitchFamily="18" charset="0"/>
              <a:cs typeface="Times New Roman" pitchFamily="18" charset="0"/>
            </a:endParaRPr>
          </a:p>
          <a:p>
            <a:endParaRPr lang="en-US" sz="1400"/>
          </a:p>
          <a:p>
            <a:r>
              <a:rPr lang="en-US" sz="1400" b="1">
                <a:solidFill>
                  <a:schemeClr val="tx1"/>
                </a:solidFill>
                <a:latin typeface="Times New Roman" pitchFamily="18" charset="0"/>
                <a:cs typeface="Times New Roman" pitchFamily="18" charset="0"/>
              </a:rPr>
              <a:t>TỜ TRÌNH </a:t>
            </a:r>
          </a:p>
          <a:p>
            <a:r>
              <a:rPr lang="en-US" sz="1400" b="1">
                <a:solidFill>
                  <a:schemeClr val="tx1"/>
                </a:solidFill>
                <a:latin typeface="Times New Roman" pitchFamily="18" charset="0"/>
                <a:cs typeface="Times New Roman" pitchFamily="18" charset="0"/>
              </a:rPr>
              <a:t>Về việc …………………………………… </a:t>
            </a:r>
          </a:p>
          <a:p>
            <a:pPr algn="just"/>
            <a:r>
              <a:rPr lang="en-US" sz="1400">
                <a:solidFill>
                  <a:schemeClr val="tx1"/>
                </a:solidFill>
                <a:latin typeface="Times New Roman" pitchFamily="18" charset="0"/>
                <a:cs typeface="Times New Roman" pitchFamily="18" charset="0"/>
              </a:rPr>
              <a:t> </a:t>
            </a:r>
          </a:p>
          <a:p>
            <a:pPr indent="457200" algn="just"/>
            <a:r>
              <a:rPr lang="en-US" sz="1400">
                <a:solidFill>
                  <a:schemeClr val="tx1"/>
                </a:solidFill>
                <a:latin typeface="Times New Roman" pitchFamily="18" charset="0"/>
                <a:cs typeface="Times New Roman" pitchFamily="18" charset="0"/>
              </a:rPr>
              <a:t>Kính gửi: (Cơ quan, đơn vị có trách nhiệm giải quyết) (14, đứng).</a:t>
            </a:r>
          </a:p>
          <a:p>
            <a:pPr algn="just"/>
            <a:r>
              <a:rPr lang="en-US" sz="1400">
                <a:solidFill>
                  <a:schemeClr val="tx1"/>
                </a:solidFill>
                <a:latin typeface="Times New Roman" pitchFamily="18" charset="0"/>
                <a:cs typeface="Times New Roman" pitchFamily="18" charset="0"/>
              </a:rPr>
              <a:t>  </a:t>
            </a:r>
          </a:p>
          <a:p>
            <a:pPr algn="just"/>
            <a:r>
              <a:rPr lang="en-US" sz="1400">
                <a:solidFill>
                  <a:schemeClr val="tx1"/>
                </a:solidFill>
                <a:latin typeface="Times New Roman" pitchFamily="18" charset="0"/>
                <a:cs typeface="Times New Roman" pitchFamily="18" charset="0"/>
              </a:rPr>
              <a:t>Lý do trình </a:t>
            </a:r>
          </a:p>
          <a:p>
            <a:pPr algn="just"/>
            <a:endParaRPr lang="en-US" sz="1400">
              <a:solidFill>
                <a:schemeClr val="tx1"/>
              </a:solidFill>
              <a:latin typeface="Times New Roman" pitchFamily="18" charset="0"/>
              <a:cs typeface="Times New Roman" pitchFamily="18" charset="0"/>
            </a:endParaRPr>
          </a:p>
          <a:p>
            <a:pPr algn="just"/>
            <a:r>
              <a:rPr lang="en-US" sz="1400" smtClean="0">
                <a:solidFill>
                  <a:schemeClr val="tx1"/>
                </a:solidFill>
                <a:latin typeface="Times New Roman" pitchFamily="18" charset="0"/>
                <a:cs typeface="Times New Roman" pitchFamily="18" charset="0"/>
              </a:rPr>
              <a:t>Nội </a:t>
            </a:r>
            <a:r>
              <a:rPr lang="en-US" sz="1400">
                <a:solidFill>
                  <a:schemeClr val="tx1"/>
                </a:solidFill>
                <a:latin typeface="Times New Roman" pitchFamily="18" charset="0"/>
                <a:cs typeface="Times New Roman" pitchFamily="18" charset="0"/>
              </a:rPr>
              <a:t>dung trình</a:t>
            </a:r>
          </a:p>
          <a:p>
            <a:pPr algn="just"/>
            <a:r>
              <a:rPr lang="en-US" sz="1400">
                <a:solidFill>
                  <a:schemeClr val="tx1"/>
                </a:solidFill>
                <a:latin typeface="Times New Roman" pitchFamily="18" charset="0"/>
                <a:cs typeface="Times New Roman" pitchFamily="18" charset="0"/>
              </a:rPr>
              <a:t>   </a:t>
            </a:r>
          </a:p>
          <a:p>
            <a:pPr algn="just"/>
            <a:r>
              <a:rPr lang="en-US" sz="1400">
                <a:solidFill>
                  <a:schemeClr val="tx1"/>
                </a:solidFill>
                <a:latin typeface="Times New Roman" pitchFamily="18" charset="0"/>
                <a:cs typeface="Times New Roman" pitchFamily="18" charset="0"/>
              </a:rPr>
              <a:t>Vấn đề đề xuất </a:t>
            </a:r>
          </a:p>
          <a:p>
            <a:pPr algn="just"/>
            <a:r>
              <a:rPr lang="en-US" sz="1400">
                <a:solidFill>
                  <a:schemeClr val="tx1"/>
                </a:solidFill>
                <a:latin typeface="Times New Roman" pitchFamily="18" charset="0"/>
                <a:cs typeface="Times New Roman" pitchFamily="18" charset="0"/>
              </a:rPr>
              <a:t> </a:t>
            </a:r>
          </a:p>
          <a:p>
            <a:pPr algn="just"/>
            <a:r>
              <a:rPr lang="en-US" sz="1400">
                <a:solidFill>
                  <a:schemeClr val="tx1"/>
                </a:solidFill>
                <a:latin typeface="Times New Roman" pitchFamily="18" charset="0"/>
                <a:cs typeface="Times New Roman" pitchFamily="18" charset="0"/>
              </a:rPr>
              <a:t>Kiến nghị</a:t>
            </a:r>
          </a:p>
          <a:p>
            <a:endParaRPr lang="en-US" sz="1400" smtClean="0">
              <a:solidFill>
                <a:schemeClr val="tx1"/>
              </a:solidFill>
              <a:latin typeface="Times New Roman" pitchFamily="18" charset="0"/>
              <a:cs typeface="Times New Roman" pitchFamily="18" charset="0"/>
            </a:endParaRPr>
          </a:p>
          <a:p>
            <a:endParaRPr lang="en-US" sz="1400">
              <a:solidFill>
                <a:schemeClr val="tx1"/>
              </a:solidFill>
              <a:latin typeface="Times New Roman" pitchFamily="18" charset="0"/>
              <a:cs typeface="Times New Roman" pitchFamily="18" charset="0"/>
            </a:endParaRPr>
          </a:p>
        </p:txBody>
      </p:sp>
      <p:graphicFrame>
        <p:nvGraphicFramePr>
          <p:cNvPr id="8" name="Table 7"/>
          <p:cNvGraphicFramePr>
            <a:graphicFrameLocks noGrp="1"/>
          </p:cNvGraphicFramePr>
          <p:nvPr>
            <p:extLst>
              <p:ext uri="{D42A27DB-BD31-4B8C-83A1-F6EECF244321}">
                <p14:modId xmlns:p14="http://schemas.microsoft.com/office/powerpoint/2010/main" val="714134559"/>
              </p:ext>
            </p:extLst>
          </p:nvPr>
        </p:nvGraphicFramePr>
        <p:xfrm>
          <a:off x="443232" y="457200"/>
          <a:ext cx="9144001" cy="1086729"/>
        </p:xfrm>
        <a:graphic>
          <a:graphicData uri="http://schemas.openxmlformats.org/drawingml/2006/table">
            <a:tbl>
              <a:tblPr firstRow="1" bandRow="1">
                <a:tableStyleId>{5C22544A-7EE6-4342-B048-85BDC9FD1C3A}</a:tableStyleId>
              </a:tblPr>
              <a:tblGrid>
                <a:gridCol w="3352800"/>
                <a:gridCol w="1073786"/>
                <a:gridCol w="4717415"/>
              </a:tblGrid>
              <a:tr h="228600">
                <a:tc>
                  <a:txBody>
                    <a:bodyPr/>
                    <a:lstStyle/>
                    <a:p>
                      <a:pPr algn="ctr">
                        <a:spcBef>
                          <a:spcPts val="200"/>
                        </a:spcBef>
                        <a:spcAft>
                          <a:spcPts val="0"/>
                        </a:spcAft>
                      </a:pPr>
                      <a:r>
                        <a:rPr lang="en-US" sz="1300" b="0">
                          <a:solidFill>
                            <a:schemeClr val="tx1"/>
                          </a:solidFill>
                          <a:effectLst/>
                          <a:latin typeface="Times New Roman"/>
                          <a:ea typeface="Times New Roman"/>
                        </a:rPr>
                        <a:t>BỘ CHQS TỈNH ĐỒNG THÁP</a:t>
                      </a:r>
                      <a:endParaRPr lang="en-US" sz="1400" b="0">
                        <a:solidFill>
                          <a:schemeClr val="tx1"/>
                        </a:solidFill>
                        <a:effectLst/>
                        <a:latin typeface="Times New Roman"/>
                        <a:ea typeface="Times New Roman"/>
                      </a:endParaRPr>
                    </a:p>
                  </a:txBody>
                  <a:tcPr marL="17780" marR="1778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r">
                        <a:spcBef>
                          <a:spcPts val="200"/>
                        </a:spcBef>
                        <a:spcAft>
                          <a:spcPts val="0"/>
                        </a:spcAft>
                      </a:pPr>
                      <a:r>
                        <a:rPr lang="en-US" sz="1300" b="1">
                          <a:solidFill>
                            <a:schemeClr val="tx1"/>
                          </a:solidFill>
                          <a:effectLst/>
                          <a:latin typeface="Times New Roman"/>
                          <a:ea typeface="Times New Roman"/>
                          <a:cs typeface="Times New Roman"/>
                        </a:rPr>
                        <a:t> </a:t>
                      </a:r>
                      <a:endParaRPr lang="en-US" sz="1300">
                        <a:solidFill>
                          <a:schemeClr val="tx1"/>
                        </a:solidFill>
                        <a:effectLst/>
                        <a:latin typeface="VNI-Times"/>
                        <a:ea typeface="Times New Roman"/>
                        <a:cs typeface="Times New Roman"/>
                      </a:endParaRPr>
                    </a:p>
                  </a:txBody>
                  <a:tcPr marL="17780" marR="1778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spcBef>
                          <a:spcPts val="200"/>
                        </a:spcBef>
                        <a:spcAft>
                          <a:spcPts val="0"/>
                        </a:spcAft>
                      </a:pPr>
                      <a:r>
                        <a:rPr lang="en-US" sz="1300" b="1">
                          <a:solidFill>
                            <a:schemeClr val="tx1"/>
                          </a:solidFill>
                          <a:effectLst/>
                          <a:latin typeface="Times New Roman"/>
                          <a:ea typeface="Times New Roman"/>
                          <a:cs typeface="Times New Roman"/>
                        </a:rPr>
                        <a:t>CỘNG HÒA XÃ HỘI CHỦ NGHĨA VIỆT NAM</a:t>
                      </a:r>
                      <a:endParaRPr lang="en-US" sz="1300">
                        <a:solidFill>
                          <a:schemeClr val="tx1"/>
                        </a:solidFill>
                        <a:effectLst/>
                        <a:latin typeface="VNI-Times"/>
                        <a:ea typeface="Times New Roman"/>
                        <a:cs typeface="Times New Roman"/>
                      </a:endParaRPr>
                    </a:p>
                  </a:txBody>
                  <a:tcPr marL="17780" marR="1778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r h="457200">
                <a:tc>
                  <a:txBody>
                    <a:bodyPr/>
                    <a:lstStyle/>
                    <a:p>
                      <a:pPr algn="ctr">
                        <a:spcBef>
                          <a:spcPts val="200"/>
                        </a:spcBef>
                        <a:spcAft>
                          <a:spcPts val="0"/>
                        </a:spcAft>
                      </a:pPr>
                      <a:r>
                        <a:rPr lang="en-US" sz="1300" b="1">
                          <a:effectLst/>
                          <a:latin typeface="Times New Roman"/>
                          <a:ea typeface="Times New Roman"/>
                        </a:rPr>
                        <a:t>BAN CHỈ HUY QUÂN SỰ</a:t>
                      </a:r>
                      <a:endParaRPr lang="en-US" sz="1400">
                        <a:effectLst/>
                        <a:latin typeface="Times New Roman"/>
                        <a:ea typeface="Times New Roman"/>
                      </a:endParaRPr>
                    </a:p>
                    <a:p>
                      <a:pPr algn="ctr">
                        <a:spcBef>
                          <a:spcPts val="200"/>
                        </a:spcBef>
                        <a:spcAft>
                          <a:spcPts val="0"/>
                        </a:spcAft>
                      </a:pPr>
                      <a:r>
                        <a:rPr lang="en-US" sz="1300" b="1">
                          <a:effectLst/>
                          <a:latin typeface="Times New Roman"/>
                          <a:ea typeface="Times New Roman"/>
                        </a:rPr>
                        <a:t>HUYỆN TAM NÔNG</a:t>
                      </a:r>
                      <a:endParaRPr lang="en-US" sz="1400">
                        <a:effectLst/>
                        <a:latin typeface="Times New Roman"/>
                        <a:ea typeface="Times New Roman"/>
                      </a:endParaRPr>
                    </a:p>
                  </a:txBody>
                  <a:tcPr marL="17780" marR="177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a:spcBef>
                          <a:spcPts val="200"/>
                        </a:spcBef>
                        <a:spcAft>
                          <a:spcPts val="0"/>
                        </a:spcAft>
                      </a:pPr>
                      <a:r>
                        <a:rPr lang="en-US" sz="1300" b="1">
                          <a:effectLst/>
                          <a:latin typeface="Times New Roman"/>
                          <a:ea typeface="Times New Roman"/>
                          <a:cs typeface="Times New Roman"/>
                        </a:rPr>
                        <a:t> </a:t>
                      </a:r>
                      <a:endParaRPr lang="en-US" sz="1300">
                        <a:effectLst/>
                        <a:latin typeface="VNI-Times"/>
                        <a:ea typeface="Times New Roman"/>
                        <a:cs typeface="Times New Roman"/>
                      </a:endParaRPr>
                    </a:p>
                  </a:txBody>
                  <a:tcPr marL="17780" marR="177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a:spcBef>
                          <a:spcPts val="200"/>
                        </a:spcBef>
                        <a:spcAft>
                          <a:spcPts val="0"/>
                        </a:spcAft>
                      </a:pPr>
                      <a:r>
                        <a:rPr lang="en-US" sz="1300" b="1" smtClean="0">
                          <a:effectLst/>
                          <a:latin typeface="Times New Roman"/>
                          <a:ea typeface="Times New Roman"/>
                          <a:cs typeface="Times New Roman"/>
                        </a:rPr>
                        <a:t>Độc </a:t>
                      </a:r>
                      <a:r>
                        <a:rPr lang="en-US" sz="1300" b="1">
                          <a:effectLst/>
                          <a:latin typeface="Times New Roman"/>
                          <a:ea typeface="Times New Roman"/>
                          <a:cs typeface="Times New Roman"/>
                        </a:rPr>
                        <a:t>lập – Tự do – Hạnh phúc</a:t>
                      </a:r>
                      <a:endParaRPr lang="en-US" sz="1300">
                        <a:effectLst/>
                        <a:latin typeface="VNI-Times"/>
                        <a:ea typeface="Times New Roman"/>
                        <a:cs typeface="Times New Roman"/>
                      </a:endParaRPr>
                    </a:p>
                  </a:txBody>
                  <a:tcPr marL="17780" marR="177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tr>
              <a:tr h="400929">
                <a:tc>
                  <a:txBody>
                    <a:bodyPr/>
                    <a:lstStyle/>
                    <a:p>
                      <a:pPr algn="ctr">
                        <a:spcBef>
                          <a:spcPts val="600"/>
                        </a:spcBef>
                        <a:spcAft>
                          <a:spcPts val="0"/>
                        </a:spcAft>
                      </a:pPr>
                      <a:r>
                        <a:rPr lang="en-US" sz="1300" b="0">
                          <a:solidFill>
                            <a:schemeClr val="tx1"/>
                          </a:solidFill>
                          <a:effectLst/>
                          <a:latin typeface="Times New Roman"/>
                        </a:rPr>
                        <a:t>Số:          / </a:t>
                      </a:r>
                      <a:r>
                        <a:rPr lang="en-US" sz="1300" b="0" smtClean="0">
                          <a:solidFill>
                            <a:schemeClr val="tx1"/>
                          </a:solidFill>
                          <a:effectLst/>
                          <a:latin typeface="Times New Roman"/>
                        </a:rPr>
                        <a:t>TTr-BCH</a:t>
                      </a:r>
                      <a:endParaRPr lang="en-US" sz="1000" b="1">
                        <a:solidFill>
                          <a:schemeClr val="tx1"/>
                        </a:solidFill>
                        <a:effectLst/>
                        <a:latin typeface="Times New Roman"/>
                      </a:endParaRPr>
                    </a:p>
                  </a:txBody>
                  <a:tcPr marL="17780" marR="177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spcBef>
                          <a:spcPts val="600"/>
                        </a:spcBef>
                        <a:spcAft>
                          <a:spcPts val="0"/>
                        </a:spcAft>
                      </a:pPr>
                      <a:r>
                        <a:rPr lang="en-US" sz="1200" b="0" i="1">
                          <a:solidFill>
                            <a:schemeClr val="tx1"/>
                          </a:solidFill>
                          <a:effectLst/>
                          <a:latin typeface="Times New Roman"/>
                        </a:rPr>
                        <a:t> </a:t>
                      </a:r>
                      <a:endParaRPr lang="en-US" sz="1000" b="1">
                        <a:solidFill>
                          <a:schemeClr val="tx1"/>
                        </a:solidFill>
                        <a:effectLst/>
                        <a:latin typeface="Times New Roman"/>
                      </a:endParaRPr>
                    </a:p>
                  </a:txBody>
                  <a:tcPr marL="17780" marR="177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spcBef>
                          <a:spcPts val="600"/>
                        </a:spcBef>
                        <a:spcAft>
                          <a:spcPts val="0"/>
                        </a:spcAft>
                      </a:pPr>
                      <a:r>
                        <a:rPr lang="en-US" sz="1300" b="0" i="1">
                          <a:solidFill>
                            <a:schemeClr val="tx1"/>
                          </a:solidFill>
                          <a:effectLst/>
                          <a:latin typeface="Times New Roman"/>
                        </a:rPr>
                        <a:t>Tam Nông, ngày       tháng       năm </a:t>
                      </a:r>
                      <a:r>
                        <a:rPr lang="en-US" sz="1300" b="0" i="1" baseline="0" smtClean="0">
                          <a:solidFill>
                            <a:schemeClr val="tx1"/>
                          </a:solidFill>
                          <a:effectLst/>
                          <a:latin typeface="Times New Roman"/>
                        </a:rPr>
                        <a:t>     </a:t>
                      </a:r>
                      <a:endParaRPr lang="en-US" sz="1000" b="1">
                        <a:solidFill>
                          <a:schemeClr val="tx1"/>
                        </a:solidFill>
                        <a:effectLst/>
                        <a:latin typeface="Times New Roman"/>
                      </a:endParaRPr>
                    </a:p>
                  </a:txBody>
                  <a:tcPr marL="17780" marR="177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bl>
          </a:graphicData>
        </a:graphic>
      </p:graphicFrame>
      <p:cxnSp>
        <p:nvCxnSpPr>
          <p:cNvPr id="10" name="Straight Connector 9"/>
          <p:cNvCxnSpPr/>
          <p:nvPr/>
        </p:nvCxnSpPr>
        <p:spPr>
          <a:xfrm>
            <a:off x="1706880" y="1143000"/>
            <a:ext cx="7619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6172199" y="914400"/>
            <a:ext cx="20574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4607564" y="2286000"/>
            <a:ext cx="7619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4" name="Table 3"/>
          <p:cNvGraphicFramePr>
            <a:graphicFrameLocks noGrp="1"/>
          </p:cNvGraphicFramePr>
          <p:nvPr>
            <p:extLst>
              <p:ext uri="{D42A27DB-BD31-4B8C-83A1-F6EECF244321}">
                <p14:modId xmlns:p14="http://schemas.microsoft.com/office/powerpoint/2010/main" val="2381633451"/>
              </p:ext>
            </p:extLst>
          </p:nvPr>
        </p:nvGraphicFramePr>
        <p:xfrm>
          <a:off x="701677" y="5562600"/>
          <a:ext cx="8458200" cy="1202788"/>
        </p:xfrm>
        <a:graphic>
          <a:graphicData uri="http://schemas.openxmlformats.org/drawingml/2006/table">
            <a:tbl>
              <a:tblPr>
                <a:tableStyleId>{5C22544A-7EE6-4342-B048-85BDC9FD1C3A}</a:tableStyleId>
              </a:tblPr>
              <a:tblGrid>
                <a:gridCol w="3040530"/>
                <a:gridCol w="1164115"/>
                <a:gridCol w="4253555"/>
              </a:tblGrid>
              <a:tr h="358726">
                <a:tc>
                  <a:txBody>
                    <a:bodyPr/>
                    <a:lstStyle/>
                    <a:p>
                      <a:pPr indent="201930" algn="just">
                        <a:spcAft>
                          <a:spcPts val="0"/>
                        </a:spcAft>
                      </a:pPr>
                      <a:r>
                        <a:rPr lang="en-US" sz="1200" b="1" i="1">
                          <a:effectLst/>
                          <a:latin typeface="Times New Roman" pitchFamily="18" charset="0"/>
                          <a:cs typeface="Times New Roman" pitchFamily="18" charset="0"/>
                        </a:rPr>
                        <a:t>Nơi nhận: (12, nghiêng, đậm)</a:t>
                      </a:r>
                      <a:endParaRPr lang="en-US" sz="1400" b="1" i="1">
                        <a:effectLst/>
                        <a:latin typeface="Times New Roman" pitchFamily="18" charset="0"/>
                        <a:ea typeface="Times New Roman"/>
                        <a:cs typeface="Times New Roman" pitchFamily="18" charset="0"/>
                      </a:endParaRPr>
                    </a:p>
                  </a:txBody>
                  <a:tcPr marL="68579" marR="68579" marT="0" marB="0">
                    <a:noFill/>
                  </a:tcPr>
                </a:tc>
                <a:tc>
                  <a:txBody>
                    <a:bodyPr/>
                    <a:lstStyle/>
                    <a:p>
                      <a:pPr algn="just">
                        <a:spcAft>
                          <a:spcPts val="0"/>
                        </a:spcAft>
                      </a:pPr>
                      <a:r>
                        <a:rPr lang="en-US" sz="1400">
                          <a:effectLst/>
                          <a:latin typeface="Times New Roman" pitchFamily="18" charset="0"/>
                          <a:cs typeface="Times New Roman" pitchFamily="18" charset="0"/>
                        </a:rPr>
                        <a:t> </a:t>
                      </a:r>
                      <a:endParaRPr lang="en-US" sz="1400">
                        <a:effectLst/>
                        <a:latin typeface="Times New Roman" pitchFamily="18" charset="0"/>
                        <a:ea typeface="Times New Roman"/>
                        <a:cs typeface="Times New Roman" pitchFamily="18" charset="0"/>
                      </a:endParaRPr>
                    </a:p>
                  </a:txBody>
                  <a:tcPr marL="68579" marR="68579" marT="0" marB="0">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tab pos="450215" algn="l"/>
                          <a:tab pos="900430" algn="l"/>
                          <a:tab pos="457200" algn="l"/>
                        </a:tabLst>
                        <a:defRPr/>
                      </a:pPr>
                      <a:r>
                        <a:rPr lang="en-US" sz="1300" b="1">
                          <a:effectLst/>
                          <a:latin typeface="Times New Roman" pitchFamily="18" charset="0"/>
                          <a:cs typeface="Times New Roman" pitchFamily="18" charset="0"/>
                        </a:rPr>
                        <a:t>CHỈ HUY TRƯỞNG </a:t>
                      </a:r>
                      <a:r>
                        <a:rPr lang="en-US" sz="1000" kern="1200" smtClean="0">
                          <a:solidFill>
                            <a:schemeClr val="dk1"/>
                          </a:solidFill>
                          <a:effectLst/>
                          <a:latin typeface="Times New Roman" pitchFamily="18" charset="0"/>
                          <a:ea typeface="+mn-ea"/>
                          <a:cs typeface="Times New Roman" pitchFamily="18" charset="0"/>
                        </a:rPr>
                        <a:t>(13, đứng, đậm)</a:t>
                      </a:r>
                    </a:p>
                  </a:txBody>
                  <a:tcPr marL="68579" marR="68579" marT="0" marB="0">
                    <a:noFill/>
                  </a:tcPr>
                </a:tc>
              </a:tr>
              <a:tr h="844062">
                <a:tc>
                  <a:txBody>
                    <a:bodyPr/>
                    <a:lstStyle/>
                    <a:p>
                      <a:pPr indent="277495" algn="just">
                        <a:spcAft>
                          <a:spcPts val="0"/>
                        </a:spcAft>
                        <a:tabLst>
                          <a:tab pos="399415" algn="l"/>
                          <a:tab pos="1181100" algn="l"/>
                        </a:tabLst>
                      </a:pPr>
                      <a:r>
                        <a:rPr lang="en-US" sz="1100" kern="1200">
                          <a:solidFill>
                            <a:schemeClr val="dk1"/>
                          </a:solidFill>
                          <a:effectLst/>
                          <a:latin typeface="Times New Roman" pitchFamily="18" charset="0"/>
                          <a:ea typeface="+mn-ea"/>
                          <a:cs typeface="Times New Roman" pitchFamily="18" charset="0"/>
                        </a:rPr>
                        <a:t>- </a:t>
                      </a:r>
                      <a:r>
                        <a:rPr lang="en-US" sz="1100" kern="1200" smtClean="0">
                          <a:solidFill>
                            <a:schemeClr val="dk1"/>
                          </a:solidFill>
                          <a:effectLst/>
                          <a:latin typeface="Times New Roman" pitchFamily="18" charset="0"/>
                          <a:ea typeface="+mn-ea"/>
                          <a:cs typeface="Times New Roman" pitchFamily="18" charset="0"/>
                        </a:rPr>
                        <a:t>Như</a:t>
                      </a:r>
                      <a:r>
                        <a:rPr lang="en-US" sz="1100" kern="1200" baseline="0" smtClean="0">
                          <a:solidFill>
                            <a:schemeClr val="dk1"/>
                          </a:solidFill>
                          <a:effectLst/>
                          <a:latin typeface="Times New Roman" pitchFamily="18" charset="0"/>
                          <a:ea typeface="+mn-ea"/>
                          <a:cs typeface="Times New Roman" pitchFamily="18" charset="0"/>
                        </a:rPr>
                        <a:t> trên</a:t>
                      </a:r>
                      <a:r>
                        <a:rPr lang="en-US" sz="1100" kern="1200" smtClean="0">
                          <a:solidFill>
                            <a:schemeClr val="dk1"/>
                          </a:solidFill>
                          <a:effectLst/>
                          <a:latin typeface="Times New Roman" pitchFamily="18" charset="0"/>
                          <a:ea typeface="+mn-ea"/>
                          <a:cs typeface="Times New Roman" pitchFamily="18" charset="0"/>
                        </a:rPr>
                        <a:t>; </a:t>
                      </a:r>
                      <a:endParaRPr lang="en-US" sz="1100" kern="1200">
                        <a:solidFill>
                          <a:schemeClr val="dk1"/>
                        </a:solidFill>
                        <a:effectLst/>
                        <a:latin typeface="Times New Roman" pitchFamily="18" charset="0"/>
                        <a:ea typeface="+mn-ea"/>
                        <a:cs typeface="Times New Roman" pitchFamily="18" charset="0"/>
                      </a:endParaRPr>
                    </a:p>
                    <a:p>
                      <a:pPr indent="277495" algn="just">
                        <a:spcAft>
                          <a:spcPts val="0"/>
                        </a:spcAft>
                        <a:tabLst>
                          <a:tab pos="399415" algn="l"/>
                          <a:tab pos="1181100" algn="l"/>
                        </a:tabLst>
                      </a:pPr>
                      <a:r>
                        <a:rPr lang="en-US" sz="1100" kern="1200">
                          <a:solidFill>
                            <a:schemeClr val="dk1"/>
                          </a:solidFill>
                          <a:effectLst/>
                          <a:latin typeface="Times New Roman" pitchFamily="18" charset="0"/>
                          <a:ea typeface="+mn-ea"/>
                          <a:cs typeface="Times New Roman" pitchFamily="18" charset="0"/>
                        </a:rPr>
                        <a:t>- ………………………;         (11, đứng)</a:t>
                      </a:r>
                    </a:p>
                    <a:p>
                      <a:pPr indent="277495" algn="just">
                        <a:spcAft>
                          <a:spcPts val="0"/>
                        </a:spcAft>
                        <a:tabLst>
                          <a:tab pos="399415" algn="l"/>
                          <a:tab pos="1181100" algn="l"/>
                        </a:tabLst>
                      </a:pPr>
                      <a:r>
                        <a:rPr lang="en-US" sz="1100" kern="1200">
                          <a:solidFill>
                            <a:schemeClr val="dk1"/>
                          </a:solidFill>
                          <a:effectLst/>
                          <a:latin typeface="Times New Roman" pitchFamily="18" charset="0"/>
                          <a:ea typeface="+mn-ea"/>
                          <a:cs typeface="Times New Roman" pitchFamily="18" charset="0"/>
                        </a:rPr>
                        <a:t>- Lưu </a:t>
                      </a:r>
                      <a:r>
                        <a:rPr lang="en-US" sz="1100" kern="1200" smtClean="0">
                          <a:solidFill>
                            <a:schemeClr val="dk1"/>
                          </a:solidFill>
                          <a:effectLst/>
                          <a:latin typeface="Times New Roman" pitchFamily="18" charset="0"/>
                          <a:ea typeface="+mn-ea"/>
                          <a:cs typeface="Times New Roman" pitchFamily="18" charset="0"/>
                        </a:rPr>
                        <a:t>VT; </a:t>
                      </a:r>
                      <a:r>
                        <a:rPr lang="en-US" sz="1100" kern="1200">
                          <a:solidFill>
                            <a:schemeClr val="dk1"/>
                          </a:solidFill>
                          <a:effectLst/>
                          <a:latin typeface="Times New Roman" pitchFamily="18" charset="0"/>
                          <a:ea typeface="+mn-ea"/>
                          <a:cs typeface="Times New Roman" pitchFamily="18" charset="0"/>
                        </a:rPr>
                        <a:t>L05.</a:t>
                      </a:r>
                    </a:p>
                  </a:txBody>
                  <a:tcPr marL="68579" marR="68579" marT="0" marB="0">
                    <a:noFill/>
                  </a:tcPr>
                </a:tc>
                <a:tc>
                  <a:txBody>
                    <a:bodyPr/>
                    <a:lstStyle/>
                    <a:p>
                      <a:pPr algn="just">
                        <a:spcAft>
                          <a:spcPts val="0"/>
                        </a:spcAft>
                      </a:pPr>
                      <a:r>
                        <a:rPr lang="en-US" sz="1200" kern="1200">
                          <a:solidFill>
                            <a:schemeClr val="dk1"/>
                          </a:solidFill>
                          <a:effectLst/>
                          <a:latin typeface="Times New Roman" pitchFamily="18" charset="0"/>
                          <a:ea typeface="+mn-ea"/>
                          <a:cs typeface="Times New Roman" pitchFamily="18" charset="0"/>
                        </a:rPr>
                        <a:t> </a:t>
                      </a:r>
                    </a:p>
                  </a:txBody>
                  <a:tcPr marL="68579" marR="68579" marT="0" marB="0">
                    <a:noFill/>
                  </a:tcPr>
                </a:tc>
                <a:tc>
                  <a:txBody>
                    <a:bodyPr/>
                    <a:lstStyle/>
                    <a:p>
                      <a:pPr marL="803275" indent="-457200" algn="ctr">
                        <a:spcAft>
                          <a:spcPts val="0"/>
                        </a:spcAft>
                        <a:tabLst>
                          <a:tab pos="803275" algn="l"/>
                          <a:tab pos="457200" algn="l"/>
                        </a:tabLst>
                      </a:pPr>
                      <a:endParaRPr lang="en-US" sz="1200" kern="1200" smtClean="0">
                        <a:solidFill>
                          <a:schemeClr val="dk1"/>
                        </a:solidFill>
                        <a:effectLst/>
                        <a:latin typeface="Times New Roman" pitchFamily="18" charset="0"/>
                        <a:ea typeface="+mn-ea"/>
                        <a:cs typeface="Times New Roman" pitchFamily="18" charset="0"/>
                      </a:endParaRPr>
                    </a:p>
                    <a:p>
                      <a:pPr marL="803275" indent="-457200" algn="ctr">
                        <a:spcAft>
                          <a:spcPts val="0"/>
                        </a:spcAft>
                        <a:tabLst>
                          <a:tab pos="803275" algn="l"/>
                          <a:tab pos="457200" algn="l"/>
                        </a:tabLst>
                      </a:pPr>
                      <a:r>
                        <a:rPr lang="en-US" sz="1200" kern="1200">
                          <a:solidFill>
                            <a:schemeClr val="dk1"/>
                          </a:solidFill>
                          <a:effectLst/>
                          <a:latin typeface="Times New Roman" pitchFamily="18" charset="0"/>
                          <a:ea typeface="+mn-ea"/>
                          <a:cs typeface="Times New Roman" pitchFamily="18" charset="0"/>
                        </a:rPr>
                        <a:t> </a:t>
                      </a:r>
                      <a:r>
                        <a:rPr lang="en-US" sz="1200" kern="1200" smtClean="0">
                          <a:solidFill>
                            <a:schemeClr val="dk1"/>
                          </a:solidFill>
                          <a:effectLst/>
                          <a:latin typeface="Times New Roman" pitchFamily="18" charset="0"/>
                          <a:ea typeface="+mn-ea"/>
                          <a:cs typeface="Times New Roman" pitchFamily="18" charset="0"/>
                        </a:rPr>
                        <a:t>Chữ</a:t>
                      </a:r>
                      <a:r>
                        <a:rPr lang="en-US" sz="1200" kern="1200" baseline="0" smtClean="0">
                          <a:solidFill>
                            <a:schemeClr val="dk1"/>
                          </a:solidFill>
                          <a:effectLst/>
                          <a:latin typeface="Times New Roman" pitchFamily="18" charset="0"/>
                          <a:ea typeface="+mn-ea"/>
                          <a:cs typeface="Times New Roman" pitchFamily="18" charset="0"/>
                        </a:rPr>
                        <a:t> ký</a:t>
                      </a:r>
                      <a:endParaRPr lang="en-US" sz="1200" kern="1200">
                        <a:solidFill>
                          <a:schemeClr val="dk1"/>
                        </a:solidFill>
                        <a:effectLst/>
                        <a:latin typeface="Times New Roman" pitchFamily="18" charset="0"/>
                        <a:ea typeface="+mn-ea"/>
                        <a:cs typeface="Times New Roman" pitchFamily="18" charset="0"/>
                      </a:endParaRPr>
                    </a:p>
                    <a:p>
                      <a:pPr algn="ctr">
                        <a:spcAft>
                          <a:spcPts val="0"/>
                        </a:spcAft>
                      </a:pPr>
                      <a:r>
                        <a:rPr lang="en-US" sz="1200" kern="1200">
                          <a:solidFill>
                            <a:schemeClr val="dk1"/>
                          </a:solidFill>
                          <a:effectLst/>
                          <a:latin typeface="Times New Roman" pitchFamily="18" charset="0"/>
                          <a:ea typeface="+mn-ea"/>
                          <a:cs typeface="Times New Roman" pitchFamily="18" charset="0"/>
                        </a:rPr>
                        <a:t> </a:t>
                      </a:r>
                    </a:p>
                    <a:p>
                      <a:pPr marL="0" marR="0" indent="0" algn="ctr" defTabSz="914400" rtl="0" eaLnBrk="1" fontAlgn="auto" latinLnBrk="0" hangingPunct="1">
                        <a:lnSpc>
                          <a:spcPct val="100000"/>
                        </a:lnSpc>
                        <a:spcBef>
                          <a:spcPts val="0"/>
                        </a:spcBef>
                        <a:spcAft>
                          <a:spcPts val="0"/>
                        </a:spcAft>
                        <a:buClrTx/>
                        <a:buSzTx/>
                        <a:buFontTx/>
                        <a:buNone/>
                        <a:tabLst/>
                        <a:defRPr/>
                      </a:pPr>
                      <a:r>
                        <a:rPr lang="en-US" sz="1200" kern="1200">
                          <a:solidFill>
                            <a:schemeClr val="dk1"/>
                          </a:solidFill>
                          <a:effectLst/>
                          <a:latin typeface="Times New Roman" pitchFamily="18" charset="0"/>
                          <a:ea typeface="+mn-ea"/>
                          <a:cs typeface="Times New Roman" pitchFamily="18" charset="0"/>
                        </a:rPr>
                        <a:t> </a:t>
                      </a:r>
                      <a:r>
                        <a:rPr lang="en-US" sz="1400" b="1" kern="1200" smtClean="0">
                          <a:solidFill>
                            <a:schemeClr val="dk1"/>
                          </a:solidFill>
                          <a:effectLst/>
                          <a:latin typeface="Times New Roman" pitchFamily="18" charset="0"/>
                          <a:ea typeface="+mn-ea"/>
                          <a:cs typeface="Times New Roman" pitchFamily="18" charset="0"/>
                        </a:rPr>
                        <a:t>Họ </a:t>
                      </a:r>
                      <a:r>
                        <a:rPr lang="en-US" sz="1400" b="1" kern="1200">
                          <a:solidFill>
                            <a:schemeClr val="dk1"/>
                          </a:solidFill>
                          <a:effectLst/>
                          <a:latin typeface="Times New Roman" pitchFamily="18" charset="0"/>
                          <a:ea typeface="+mn-ea"/>
                          <a:cs typeface="Times New Roman" pitchFamily="18" charset="0"/>
                        </a:rPr>
                        <a:t>và </a:t>
                      </a:r>
                      <a:r>
                        <a:rPr lang="en-US" sz="1400" b="1" kern="1200" smtClean="0">
                          <a:solidFill>
                            <a:schemeClr val="dk1"/>
                          </a:solidFill>
                          <a:effectLst/>
                          <a:latin typeface="Times New Roman" pitchFamily="18" charset="0"/>
                          <a:ea typeface="+mn-ea"/>
                          <a:cs typeface="Times New Roman" pitchFamily="18" charset="0"/>
                        </a:rPr>
                        <a:t>tên </a:t>
                      </a:r>
                      <a:r>
                        <a:rPr lang="en-US" sz="1200" kern="1200" smtClean="0">
                          <a:solidFill>
                            <a:schemeClr val="dk1"/>
                          </a:solidFill>
                          <a:effectLst/>
                          <a:latin typeface="Times New Roman" pitchFamily="18" charset="0"/>
                          <a:ea typeface="+mn-ea"/>
                          <a:cs typeface="Times New Roman" pitchFamily="18" charset="0"/>
                        </a:rPr>
                        <a:t>(14, đứng, đậm)</a:t>
                      </a:r>
                    </a:p>
                  </a:txBody>
                  <a:tcPr marL="68579" marR="68579" marT="0" marB="0">
                    <a:noFill/>
                  </a:tcPr>
                </a:tc>
              </a:tr>
            </a:tbl>
          </a:graphicData>
        </a:graphic>
      </p:graphicFrame>
      <p:sp>
        <p:nvSpPr>
          <p:cNvPr id="7" name="Right Brace 6"/>
          <p:cNvSpPr/>
          <p:nvPr/>
        </p:nvSpPr>
        <p:spPr>
          <a:xfrm>
            <a:off x="2438402" y="5791200"/>
            <a:ext cx="198119" cy="457200"/>
          </a:xfrm>
          <a:prstGeom prst="righ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103425875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12750" y="990600"/>
            <a:ext cx="9163050" cy="5410200"/>
          </a:xfrm>
          <a:ln>
            <a:noFill/>
          </a:ln>
        </p:spPr>
        <p:txBody>
          <a:bodyPr>
            <a:normAutofit/>
          </a:bodyPr>
          <a:lstStyle/>
          <a:p>
            <a:pPr algn="just">
              <a:spcBef>
                <a:spcPts val="0"/>
              </a:spcBef>
            </a:pPr>
            <a:endParaRPr lang="en-US" sz="1200" smtClean="0">
              <a:solidFill>
                <a:schemeClr val="tx1"/>
              </a:solidFill>
              <a:latin typeface="Times New Roman" pitchFamily="18" charset="0"/>
              <a:cs typeface="Times New Roman" pitchFamily="18" charset="0"/>
            </a:endParaRPr>
          </a:p>
          <a:p>
            <a:pPr algn="just">
              <a:spcBef>
                <a:spcPts val="0"/>
              </a:spcBef>
            </a:pPr>
            <a:endParaRPr lang="en-US" sz="1200">
              <a:solidFill>
                <a:schemeClr val="tx1"/>
              </a:solidFill>
              <a:latin typeface="Times New Roman" pitchFamily="18" charset="0"/>
              <a:cs typeface="Times New Roman" pitchFamily="18" charset="0"/>
            </a:endParaRPr>
          </a:p>
          <a:p>
            <a:pPr algn="just">
              <a:spcBef>
                <a:spcPts val="0"/>
              </a:spcBef>
            </a:pPr>
            <a:r>
              <a:rPr lang="en-US" sz="1800" smtClean="0">
                <a:solidFill>
                  <a:schemeClr val="tx1"/>
                </a:solidFill>
                <a:latin typeface="Times New Roman" pitchFamily="18" charset="0"/>
                <a:cs typeface="Times New Roman" pitchFamily="18" charset="0"/>
              </a:rPr>
              <a:t>V/v </a:t>
            </a:r>
            <a:r>
              <a:rPr lang="en-US" sz="1800">
                <a:solidFill>
                  <a:schemeClr val="tx1"/>
                </a:solidFill>
                <a:latin typeface="Times New Roman" pitchFamily="18" charset="0"/>
                <a:cs typeface="Times New Roman" pitchFamily="18" charset="0"/>
              </a:rPr>
              <a:t>………………… (12, đứng)</a:t>
            </a:r>
          </a:p>
          <a:p>
            <a:pPr algn="just"/>
            <a:r>
              <a:rPr lang="en-US" sz="1800">
                <a:solidFill>
                  <a:schemeClr val="tx1"/>
                </a:solidFill>
                <a:latin typeface="Times New Roman" pitchFamily="18" charset="0"/>
                <a:cs typeface="Times New Roman" pitchFamily="18" charset="0"/>
              </a:rPr>
              <a:t> </a:t>
            </a:r>
          </a:p>
          <a:p>
            <a:pPr algn="just"/>
            <a:r>
              <a:rPr lang="en-US" sz="1800">
                <a:solidFill>
                  <a:schemeClr val="tx1"/>
                </a:solidFill>
                <a:latin typeface="Times New Roman" pitchFamily="18" charset="0"/>
                <a:cs typeface="Times New Roman" pitchFamily="18" charset="0"/>
              </a:rPr>
              <a:t> </a:t>
            </a:r>
          </a:p>
          <a:p>
            <a:pPr indent="914400" algn="just"/>
            <a:r>
              <a:rPr lang="en-US" sz="1800">
                <a:solidFill>
                  <a:schemeClr val="tx1"/>
                </a:solidFill>
                <a:latin typeface="Times New Roman" pitchFamily="18" charset="0"/>
                <a:cs typeface="Times New Roman" pitchFamily="18" charset="0"/>
              </a:rPr>
              <a:t> </a:t>
            </a:r>
            <a:r>
              <a:rPr lang="en-US" sz="1800" smtClean="0">
                <a:solidFill>
                  <a:schemeClr val="tx1"/>
                </a:solidFill>
                <a:latin typeface="Times New Roman" pitchFamily="18" charset="0"/>
                <a:cs typeface="Times New Roman" pitchFamily="18" charset="0"/>
              </a:rPr>
              <a:t>Kính </a:t>
            </a:r>
            <a:r>
              <a:rPr lang="en-US" sz="1800">
                <a:solidFill>
                  <a:schemeClr val="tx1"/>
                </a:solidFill>
                <a:latin typeface="Times New Roman" pitchFamily="18" charset="0"/>
                <a:cs typeface="Times New Roman" pitchFamily="18" charset="0"/>
              </a:rPr>
              <a:t>gửi: (Cơ quan, đơn vị có trách nhiệm giải quyết) (14, đứng).</a:t>
            </a:r>
          </a:p>
          <a:p>
            <a:pPr algn="just"/>
            <a:r>
              <a:rPr lang="en-US" sz="1800">
                <a:solidFill>
                  <a:schemeClr val="tx1"/>
                </a:solidFill>
                <a:latin typeface="Times New Roman" pitchFamily="18" charset="0"/>
                <a:cs typeface="Times New Roman" pitchFamily="18" charset="0"/>
              </a:rPr>
              <a:t> </a:t>
            </a:r>
          </a:p>
          <a:p>
            <a:pPr algn="just"/>
            <a:endParaRPr lang="en-US" sz="1800">
              <a:solidFill>
                <a:schemeClr val="tx1"/>
              </a:solidFill>
              <a:latin typeface="Times New Roman" pitchFamily="18" charset="0"/>
              <a:cs typeface="Times New Roman" pitchFamily="18" charset="0"/>
            </a:endParaRPr>
          </a:p>
          <a:p>
            <a:pPr algn="just"/>
            <a:r>
              <a:rPr lang="en-US" sz="1800">
                <a:solidFill>
                  <a:schemeClr val="tx1"/>
                </a:solidFill>
                <a:latin typeface="Times New Roman" pitchFamily="18" charset="0"/>
                <a:cs typeface="Times New Roman" pitchFamily="18" charset="0"/>
              </a:rPr>
              <a:t> </a:t>
            </a:r>
          </a:p>
          <a:p>
            <a:pPr algn="just"/>
            <a:r>
              <a:rPr lang="en-US" sz="1800">
                <a:solidFill>
                  <a:schemeClr val="tx1"/>
                </a:solidFill>
                <a:latin typeface="Times New Roman" pitchFamily="18" charset="0"/>
                <a:cs typeface="Times New Roman" pitchFamily="18" charset="0"/>
              </a:rPr>
              <a:t> </a:t>
            </a:r>
          </a:p>
          <a:p>
            <a:r>
              <a:rPr lang="en-US" sz="1800">
                <a:solidFill>
                  <a:schemeClr val="tx1"/>
                </a:solidFill>
                <a:latin typeface="Times New Roman" pitchFamily="18" charset="0"/>
                <a:cs typeface="Times New Roman" pitchFamily="18" charset="0"/>
              </a:rPr>
              <a:t>Nội dung công văn (14, đứng)</a:t>
            </a:r>
          </a:p>
          <a:p>
            <a:r>
              <a:rPr lang="en-US" sz="1800"/>
              <a:t> </a:t>
            </a:r>
          </a:p>
          <a:p>
            <a:endParaRPr lang="en-US" sz="1400" smtClean="0">
              <a:solidFill>
                <a:schemeClr val="tx1"/>
              </a:solidFill>
              <a:latin typeface="Times New Roman" pitchFamily="18" charset="0"/>
              <a:cs typeface="Times New Roman" pitchFamily="18" charset="0"/>
            </a:endParaRPr>
          </a:p>
        </p:txBody>
      </p:sp>
      <p:graphicFrame>
        <p:nvGraphicFramePr>
          <p:cNvPr id="8" name="Table 7"/>
          <p:cNvGraphicFramePr>
            <a:graphicFrameLocks noGrp="1"/>
          </p:cNvGraphicFramePr>
          <p:nvPr>
            <p:extLst>
              <p:ext uri="{D42A27DB-BD31-4B8C-83A1-F6EECF244321}">
                <p14:modId xmlns:p14="http://schemas.microsoft.com/office/powerpoint/2010/main" val="4067479795"/>
              </p:ext>
            </p:extLst>
          </p:nvPr>
        </p:nvGraphicFramePr>
        <p:xfrm>
          <a:off x="443232" y="457201"/>
          <a:ext cx="9144001" cy="915198"/>
        </p:xfrm>
        <a:graphic>
          <a:graphicData uri="http://schemas.openxmlformats.org/drawingml/2006/table">
            <a:tbl>
              <a:tblPr firstRow="1" bandRow="1">
                <a:tableStyleId>{5C22544A-7EE6-4342-B048-85BDC9FD1C3A}</a:tableStyleId>
              </a:tblPr>
              <a:tblGrid>
                <a:gridCol w="3352800"/>
                <a:gridCol w="1073786"/>
                <a:gridCol w="4717415"/>
              </a:tblGrid>
              <a:tr h="173505">
                <a:tc>
                  <a:txBody>
                    <a:bodyPr/>
                    <a:lstStyle/>
                    <a:p>
                      <a:pPr algn="ctr">
                        <a:spcBef>
                          <a:spcPts val="200"/>
                        </a:spcBef>
                        <a:spcAft>
                          <a:spcPts val="0"/>
                        </a:spcAft>
                      </a:pPr>
                      <a:r>
                        <a:rPr lang="en-US" sz="1300" b="0">
                          <a:solidFill>
                            <a:schemeClr val="tx1"/>
                          </a:solidFill>
                          <a:effectLst/>
                          <a:latin typeface="Times New Roman"/>
                          <a:ea typeface="Times New Roman"/>
                        </a:rPr>
                        <a:t>BỘ CHQS TỈNH ĐỒNG THÁP</a:t>
                      </a:r>
                      <a:endParaRPr lang="en-US" sz="1400" b="0">
                        <a:solidFill>
                          <a:schemeClr val="tx1"/>
                        </a:solidFill>
                        <a:effectLst/>
                        <a:latin typeface="Times New Roman"/>
                        <a:ea typeface="Times New Roman"/>
                      </a:endParaRPr>
                    </a:p>
                  </a:txBody>
                  <a:tcPr marL="17780" marR="1778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r">
                        <a:spcBef>
                          <a:spcPts val="200"/>
                        </a:spcBef>
                        <a:spcAft>
                          <a:spcPts val="0"/>
                        </a:spcAft>
                      </a:pPr>
                      <a:r>
                        <a:rPr lang="en-US" sz="1300" b="1">
                          <a:solidFill>
                            <a:schemeClr val="tx1"/>
                          </a:solidFill>
                          <a:effectLst/>
                          <a:latin typeface="Times New Roman"/>
                          <a:ea typeface="Times New Roman"/>
                          <a:cs typeface="Times New Roman"/>
                        </a:rPr>
                        <a:t> </a:t>
                      </a:r>
                      <a:endParaRPr lang="en-US" sz="1300">
                        <a:solidFill>
                          <a:schemeClr val="tx1"/>
                        </a:solidFill>
                        <a:effectLst/>
                        <a:latin typeface="VNI-Times"/>
                        <a:ea typeface="Times New Roman"/>
                        <a:cs typeface="Times New Roman"/>
                      </a:endParaRPr>
                    </a:p>
                  </a:txBody>
                  <a:tcPr marL="17780" marR="1778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spcBef>
                          <a:spcPts val="200"/>
                        </a:spcBef>
                        <a:spcAft>
                          <a:spcPts val="0"/>
                        </a:spcAft>
                      </a:pPr>
                      <a:r>
                        <a:rPr lang="en-US" sz="1300" b="1">
                          <a:solidFill>
                            <a:schemeClr val="tx1"/>
                          </a:solidFill>
                          <a:effectLst/>
                          <a:latin typeface="Times New Roman"/>
                          <a:ea typeface="Times New Roman"/>
                          <a:cs typeface="Times New Roman"/>
                        </a:rPr>
                        <a:t>CỘNG HÒA XÃ HỘI CHỦ NGHĨA VIỆT NAM</a:t>
                      </a:r>
                      <a:endParaRPr lang="en-US" sz="1300">
                        <a:solidFill>
                          <a:schemeClr val="tx1"/>
                        </a:solidFill>
                        <a:effectLst/>
                        <a:latin typeface="VNI-Times"/>
                        <a:ea typeface="Times New Roman"/>
                        <a:cs typeface="Times New Roman"/>
                      </a:endParaRPr>
                    </a:p>
                  </a:txBody>
                  <a:tcPr marL="17780" marR="17780" marT="0" marB="0">
                    <a:lnL w="12700" cmpd="sng">
                      <a:noFill/>
                    </a:lnL>
                    <a:lnR w="12700" cmpd="sng">
                      <a:noFill/>
                    </a:lnR>
                    <a:lnT w="12700" cmpd="sng">
                      <a:noFill/>
                    </a:lnT>
                    <a:lnB w="38100" cmpd="sng">
                      <a:noFill/>
                    </a:lnB>
                    <a:lnTlToBr w="12700" cmpd="sng">
                      <a:noFill/>
                      <a:prstDash val="solid"/>
                    </a:lnTlToBr>
                    <a:lnBlToTr w="12700" cmpd="sng">
                      <a:noFill/>
                      <a:prstDash val="solid"/>
                    </a:lnBlToTr>
                    <a:noFill/>
                  </a:tcPr>
                </a:tc>
              </a:tr>
              <a:tr h="369255">
                <a:tc>
                  <a:txBody>
                    <a:bodyPr/>
                    <a:lstStyle/>
                    <a:p>
                      <a:pPr algn="ctr">
                        <a:spcBef>
                          <a:spcPts val="200"/>
                        </a:spcBef>
                        <a:spcAft>
                          <a:spcPts val="0"/>
                        </a:spcAft>
                      </a:pPr>
                      <a:r>
                        <a:rPr lang="en-US" sz="1300" b="1">
                          <a:effectLst/>
                          <a:latin typeface="Times New Roman"/>
                          <a:ea typeface="Times New Roman"/>
                        </a:rPr>
                        <a:t>BAN CHỈ HUY QUÂN SỰ</a:t>
                      </a:r>
                      <a:endParaRPr lang="en-US" sz="1400">
                        <a:effectLst/>
                        <a:latin typeface="Times New Roman"/>
                        <a:ea typeface="Times New Roman"/>
                      </a:endParaRPr>
                    </a:p>
                    <a:p>
                      <a:pPr algn="ctr">
                        <a:spcBef>
                          <a:spcPts val="200"/>
                        </a:spcBef>
                        <a:spcAft>
                          <a:spcPts val="0"/>
                        </a:spcAft>
                      </a:pPr>
                      <a:r>
                        <a:rPr lang="en-US" sz="1300" b="1">
                          <a:effectLst/>
                          <a:latin typeface="Times New Roman"/>
                          <a:ea typeface="Times New Roman"/>
                        </a:rPr>
                        <a:t>HUYỆN TAM NÔNG</a:t>
                      </a:r>
                      <a:endParaRPr lang="en-US" sz="1400">
                        <a:effectLst/>
                        <a:latin typeface="Times New Roman"/>
                        <a:ea typeface="Times New Roman"/>
                      </a:endParaRPr>
                    </a:p>
                  </a:txBody>
                  <a:tcPr marL="17780" marR="177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a:spcBef>
                          <a:spcPts val="200"/>
                        </a:spcBef>
                        <a:spcAft>
                          <a:spcPts val="0"/>
                        </a:spcAft>
                      </a:pPr>
                      <a:r>
                        <a:rPr lang="en-US" sz="1300" b="1">
                          <a:effectLst/>
                          <a:latin typeface="Times New Roman"/>
                          <a:ea typeface="Times New Roman"/>
                          <a:cs typeface="Times New Roman"/>
                        </a:rPr>
                        <a:t> </a:t>
                      </a:r>
                      <a:endParaRPr lang="en-US" sz="1300">
                        <a:effectLst/>
                        <a:latin typeface="VNI-Times"/>
                        <a:ea typeface="Times New Roman"/>
                        <a:cs typeface="Times New Roman"/>
                      </a:endParaRPr>
                    </a:p>
                  </a:txBody>
                  <a:tcPr marL="17780" marR="177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a:spcBef>
                          <a:spcPts val="200"/>
                        </a:spcBef>
                        <a:spcAft>
                          <a:spcPts val="0"/>
                        </a:spcAft>
                      </a:pPr>
                      <a:r>
                        <a:rPr lang="en-US" sz="1300" b="1" smtClean="0">
                          <a:effectLst/>
                          <a:latin typeface="Times New Roman"/>
                          <a:ea typeface="Times New Roman"/>
                          <a:cs typeface="Times New Roman"/>
                        </a:rPr>
                        <a:t>Độc </a:t>
                      </a:r>
                      <a:r>
                        <a:rPr lang="en-US" sz="1300" b="1">
                          <a:effectLst/>
                          <a:latin typeface="Times New Roman"/>
                          <a:ea typeface="Times New Roman"/>
                          <a:cs typeface="Times New Roman"/>
                        </a:rPr>
                        <a:t>lập – Tự do – Hạnh phúc</a:t>
                      </a:r>
                      <a:endParaRPr lang="en-US" sz="1300">
                        <a:effectLst/>
                        <a:latin typeface="VNI-Times"/>
                        <a:ea typeface="Times New Roman"/>
                        <a:cs typeface="Times New Roman"/>
                      </a:endParaRPr>
                    </a:p>
                  </a:txBody>
                  <a:tcPr marL="17780" marR="17780" marT="0" marB="0">
                    <a:lnL w="12700" cmpd="sng">
                      <a:noFill/>
                    </a:lnL>
                    <a:lnR w="12700" cmpd="sng">
                      <a:noFill/>
                    </a:lnR>
                    <a:lnT w="38100" cmpd="sng">
                      <a:noFill/>
                    </a:lnT>
                    <a:lnB w="12700" cmpd="sng">
                      <a:noFill/>
                    </a:lnB>
                    <a:lnTlToBr w="12700" cmpd="sng">
                      <a:noFill/>
                      <a:prstDash val="solid"/>
                    </a:lnTlToBr>
                    <a:lnBlToTr w="12700" cmpd="sng">
                      <a:noFill/>
                      <a:prstDash val="solid"/>
                    </a:lnBlToTr>
                    <a:noFill/>
                  </a:tcPr>
                </a:tc>
              </a:tr>
              <a:tr h="295438">
                <a:tc>
                  <a:txBody>
                    <a:bodyPr/>
                    <a:lstStyle/>
                    <a:p>
                      <a:pPr algn="ctr">
                        <a:spcBef>
                          <a:spcPts val="600"/>
                        </a:spcBef>
                        <a:spcAft>
                          <a:spcPts val="0"/>
                        </a:spcAft>
                      </a:pPr>
                      <a:r>
                        <a:rPr lang="en-US" sz="1300" b="0">
                          <a:solidFill>
                            <a:schemeClr val="tx1"/>
                          </a:solidFill>
                          <a:effectLst/>
                          <a:latin typeface="Times New Roman"/>
                        </a:rPr>
                        <a:t>Số:          </a:t>
                      </a:r>
                      <a:r>
                        <a:rPr lang="en-US" sz="1300" b="0" smtClean="0">
                          <a:solidFill>
                            <a:schemeClr val="tx1"/>
                          </a:solidFill>
                          <a:effectLst/>
                          <a:latin typeface="Times New Roman"/>
                        </a:rPr>
                        <a:t>/BCH-TM</a:t>
                      </a:r>
                      <a:endParaRPr lang="en-US" sz="1000" b="1">
                        <a:solidFill>
                          <a:schemeClr val="tx1"/>
                        </a:solidFill>
                        <a:effectLst/>
                        <a:latin typeface="Times New Roman"/>
                      </a:endParaRPr>
                    </a:p>
                  </a:txBody>
                  <a:tcPr marL="17780" marR="177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spcBef>
                          <a:spcPts val="600"/>
                        </a:spcBef>
                        <a:spcAft>
                          <a:spcPts val="0"/>
                        </a:spcAft>
                      </a:pPr>
                      <a:r>
                        <a:rPr lang="en-US" sz="1200" b="0" i="1">
                          <a:solidFill>
                            <a:schemeClr val="tx1"/>
                          </a:solidFill>
                          <a:effectLst/>
                          <a:latin typeface="Times New Roman"/>
                        </a:rPr>
                        <a:t> </a:t>
                      </a:r>
                      <a:endParaRPr lang="en-US" sz="1000" b="1">
                        <a:solidFill>
                          <a:schemeClr val="tx1"/>
                        </a:solidFill>
                        <a:effectLst/>
                        <a:latin typeface="Times New Roman"/>
                      </a:endParaRPr>
                    </a:p>
                  </a:txBody>
                  <a:tcPr marL="17780" marR="177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spcBef>
                          <a:spcPts val="600"/>
                        </a:spcBef>
                        <a:spcAft>
                          <a:spcPts val="0"/>
                        </a:spcAft>
                      </a:pPr>
                      <a:r>
                        <a:rPr lang="en-US" sz="1300" b="0" i="1">
                          <a:solidFill>
                            <a:schemeClr val="tx1"/>
                          </a:solidFill>
                          <a:effectLst/>
                          <a:latin typeface="Times New Roman"/>
                        </a:rPr>
                        <a:t>Tam Nông, ngày       tháng       năm </a:t>
                      </a:r>
                      <a:r>
                        <a:rPr lang="en-US" sz="1300" b="0" i="1" baseline="0" smtClean="0">
                          <a:solidFill>
                            <a:schemeClr val="tx1"/>
                          </a:solidFill>
                          <a:effectLst/>
                          <a:latin typeface="Times New Roman"/>
                        </a:rPr>
                        <a:t>     </a:t>
                      </a:r>
                      <a:endParaRPr lang="en-US" sz="1000" b="1">
                        <a:solidFill>
                          <a:schemeClr val="tx1"/>
                        </a:solidFill>
                        <a:effectLst/>
                        <a:latin typeface="Times New Roman"/>
                      </a:endParaRPr>
                    </a:p>
                  </a:txBody>
                  <a:tcPr marL="17780" marR="177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bl>
          </a:graphicData>
        </a:graphic>
      </p:graphicFrame>
      <p:cxnSp>
        <p:nvCxnSpPr>
          <p:cNvPr id="10" name="Straight Connector 9"/>
          <p:cNvCxnSpPr/>
          <p:nvPr/>
        </p:nvCxnSpPr>
        <p:spPr>
          <a:xfrm>
            <a:off x="1706880" y="1066800"/>
            <a:ext cx="7619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6172199" y="914400"/>
            <a:ext cx="20574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4" name="Table 3"/>
          <p:cNvGraphicFramePr>
            <a:graphicFrameLocks noGrp="1"/>
          </p:cNvGraphicFramePr>
          <p:nvPr>
            <p:extLst>
              <p:ext uri="{D42A27DB-BD31-4B8C-83A1-F6EECF244321}">
                <p14:modId xmlns:p14="http://schemas.microsoft.com/office/powerpoint/2010/main" val="3442815490"/>
              </p:ext>
            </p:extLst>
          </p:nvPr>
        </p:nvGraphicFramePr>
        <p:xfrm>
          <a:off x="685800" y="5257800"/>
          <a:ext cx="8458200" cy="1202788"/>
        </p:xfrm>
        <a:graphic>
          <a:graphicData uri="http://schemas.openxmlformats.org/drawingml/2006/table">
            <a:tbl>
              <a:tblPr>
                <a:tableStyleId>{5C22544A-7EE6-4342-B048-85BDC9FD1C3A}</a:tableStyleId>
              </a:tblPr>
              <a:tblGrid>
                <a:gridCol w="3040530"/>
                <a:gridCol w="1164115"/>
                <a:gridCol w="4253555"/>
              </a:tblGrid>
              <a:tr h="358726">
                <a:tc>
                  <a:txBody>
                    <a:bodyPr/>
                    <a:lstStyle/>
                    <a:p>
                      <a:pPr indent="201930" algn="just">
                        <a:spcAft>
                          <a:spcPts val="0"/>
                        </a:spcAft>
                      </a:pPr>
                      <a:r>
                        <a:rPr lang="en-US" sz="1200" b="1" i="1">
                          <a:effectLst/>
                          <a:latin typeface="Times New Roman" pitchFamily="18" charset="0"/>
                          <a:cs typeface="Times New Roman" pitchFamily="18" charset="0"/>
                        </a:rPr>
                        <a:t>Nơi nhận: (12, nghiêng, đậm)</a:t>
                      </a:r>
                      <a:endParaRPr lang="en-US" sz="1400" b="1" i="1">
                        <a:effectLst/>
                        <a:latin typeface="Times New Roman" pitchFamily="18" charset="0"/>
                        <a:ea typeface="Times New Roman"/>
                        <a:cs typeface="Times New Roman" pitchFamily="18" charset="0"/>
                      </a:endParaRPr>
                    </a:p>
                  </a:txBody>
                  <a:tcPr marL="68579" marR="68579" marT="0" marB="0">
                    <a:noFill/>
                  </a:tcPr>
                </a:tc>
                <a:tc>
                  <a:txBody>
                    <a:bodyPr/>
                    <a:lstStyle/>
                    <a:p>
                      <a:pPr algn="just">
                        <a:spcAft>
                          <a:spcPts val="0"/>
                        </a:spcAft>
                      </a:pPr>
                      <a:r>
                        <a:rPr lang="en-US" sz="1400">
                          <a:effectLst/>
                          <a:latin typeface="Times New Roman" pitchFamily="18" charset="0"/>
                          <a:cs typeface="Times New Roman" pitchFamily="18" charset="0"/>
                        </a:rPr>
                        <a:t> </a:t>
                      </a:r>
                      <a:endParaRPr lang="en-US" sz="1400">
                        <a:effectLst/>
                        <a:latin typeface="Times New Roman" pitchFamily="18" charset="0"/>
                        <a:ea typeface="Times New Roman"/>
                        <a:cs typeface="Times New Roman" pitchFamily="18" charset="0"/>
                      </a:endParaRPr>
                    </a:p>
                  </a:txBody>
                  <a:tcPr marL="68579" marR="68579" marT="0" marB="0">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tab pos="450215" algn="l"/>
                          <a:tab pos="900430" algn="l"/>
                          <a:tab pos="457200" algn="l"/>
                        </a:tabLst>
                        <a:defRPr/>
                      </a:pPr>
                      <a:r>
                        <a:rPr lang="en-US" sz="1300" b="1">
                          <a:effectLst/>
                          <a:latin typeface="Times New Roman" pitchFamily="18" charset="0"/>
                          <a:cs typeface="Times New Roman" pitchFamily="18" charset="0"/>
                        </a:rPr>
                        <a:t>CHỈ HUY TRƯỞNG </a:t>
                      </a:r>
                      <a:r>
                        <a:rPr lang="en-US" sz="1000" kern="1200" smtClean="0">
                          <a:solidFill>
                            <a:schemeClr val="dk1"/>
                          </a:solidFill>
                          <a:effectLst/>
                          <a:latin typeface="Times New Roman" pitchFamily="18" charset="0"/>
                          <a:ea typeface="+mn-ea"/>
                          <a:cs typeface="Times New Roman" pitchFamily="18" charset="0"/>
                        </a:rPr>
                        <a:t>(13, đứng, đậm)</a:t>
                      </a:r>
                    </a:p>
                  </a:txBody>
                  <a:tcPr marL="68579" marR="68579" marT="0" marB="0">
                    <a:noFill/>
                  </a:tcPr>
                </a:tc>
              </a:tr>
              <a:tr h="844062">
                <a:tc>
                  <a:txBody>
                    <a:bodyPr/>
                    <a:lstStyle/>
                    <a:p>
                      <a:pPr indent="277495" algn="just">
                        <a:spcAft>
                          <a:spcPts val="0"/>
                        </a:spcAft>
                        <a:tabLst>
                          <a:tab pos="399415" algn="l"/>
                          <a:tab pos="1181100" algn="l"/>
                        </a:tabLst>
                      </a:pPr>
                      <a:r>
                        <a:rPr lang="en-US" sz="1100" kern="1200">
                          <a:solidFill>
                            <a:schemeClr val="dk1"/>
                          </a:solidFill>
                          <a:effectLst/>
                          <a:latin typeface="Times New Roman" pitchFamily="18" charset="0"/>
                          <a:ea typeface="+mn-ea"/>
                          <a:cs typeface="Times New Roman" pitchFamily="18" charset="0"/>
                        </a:rPr>
                        <a:t>- </a:t>
                      </a:r>
                      <a:r>
                        <a:rPr lang="en-US" sz="1100" kern="1200" smtClean="0">
                          <a:solidFill>
                            <a:schemeClr val="dk1"/>
                          </a:solidFill>
                          <a:effectLst/>
                          <a:latin typeface="Times New Roman" pitchFamily="18" charset="0"/>
                          <a:ea typeface="+mn-ea"/>
                          <a:cs typeface="Times New Roman" pitchFamily="18" charset="0"/>
                        </a:rPr>
                        <a:t>Như</a:t>
                      </a:r>
                      <a:r>
                        <a:rPr lang="en-US" sz="1100" kern="1200" baseline="0" smtClean="0">
                          <a:solidFill>
                            <a:schemeClr val="dk1"/>
                          </a:solidFill>
                          <a:effectLst/>
                          <a:latin typeface="Times New Roman" pitchFamily="18" charset="0"/>
                          <a:ea typeface="+mn-ea"/>
                          <a:cs typeface="Times New Roman" pitchFamily="18" charset="0"/>
                        </a:rPr>
                        <a:t> trên</a:t>
                      </a:r>
                      <a:r>
                        <a:rPr lang="en-US" sz="1100" kern="1200" smtClean="0">
                          <a:solidFill>
                            <a:schemeClr val="dk1"/>
                          </a:solidFill>
                          <a:effectLst/>
                          <a:latin typeface="Times New Roman" pitchFamily="18" charset="0"/>
                          <a:ea typeface="+mn-ea"/>
                          <a:cs typeface="Times New Roman" pitchFamily="18" charset="0"/>
                        </a:rPr>
                        <a:t>; </a:t>
                      </a:r>
                      <a:endParaRPr lang="en-US" sz="1100" kern="1200">
                        <a:solidFill>
                          <a:schemeClr val="dk1"/>
                        </a:solidFill>
                        <a:effectLst/>
                        <a:latin typeface="Times New Roman" pitchFamily="18" charset="0"/>
                        <a:ea typeface="+mn-ea"/>
                        <a:cs typeface="Times New Roman" pitchFamily="18" charset="0"/>
                      </a:endParaRPr>
                    </a:p>
                    <a:p>
                      <a:pPr indent="277495" algn="just">
                        <a:spcAft>
                          <a:spcPts val="0"/>
                        </a:spcAft>
                        <a:tabLst>
                          <a:tab pos="399415" algn="l"/>
                          <a:tab pos="1181100" algn="l"/>
                        </a:tabLst>
                      </a:pPr>
                      <a:r>
                        <a:rPr lang="en-US" sz="1100" kern="1200">
                          <a:solidFill>
                            <a:schemeClr val="dk1"/>
                          </a:solidFill>
                          <a:effectLst/>
                          <a:latin typeface="Times New Roman" pitchFamily="18" charset="0"/>
                          <a:ea typeface="+mn-ea"/>
                          <a:cs typeface="Times New Roman" pitchFamily="18" charset="0"/>
                        </a:rPr>
                        <a:t>- ………………………;         (11, đứng)</a:t>
                      </a:r>
                    </a:p>
                    <a:p>
                      <a:pPr indent="277495" algn="just">
                        <a:spcAft>
                          <a:spcPts val="0"/>
                        </a:spcAft>
                        <a:tabLst>
                          <a:tab pos="399415" algn="l"/>
                          <a:tab pos="1181100" algn="l"/>
                        </a:tabLst>
                      </a:pPr>
                      <a:r>
                        <a:rPr lang="en-US" sz="1100" kern="1200">
                          <a:solidFill>
                            <a:schemeClr val="dk1"/>
                          </a:solidFill>
                          <a:effectLst/>
                          <a:latin typeface="Times New Roman" pitchFamily="18" charset="0"/>
                          <a:ea typeface="+mn-ea"/>
                          <a:cs typeface="Times New Roman" pitchFamily="18" charset="0"/>
                        </a:rPr>
                        <a:t>- Lưu </a:t>
                      </a:r>
                      <a:r>
                        <a:rPr lang="en-US" sz="1100" kern="1200" smtClean="0">
                          <a:solidFill>
                            <a:schemeClr val="dk1"/>
                          </a:solidFill>
                          <a:effectLst/>
                          <a:latin typeface="Times New Roman" pitchFamily="18" charset="0"/>
                          <a:ea typeface="+mn-ea"/>
                          <a:cs typeface="Times New Roman" pitchFamily="18" charset="0"/>
                        </a:rPr>
                        <a:t>VT; </a:t>
                      </a:r>
                      <a:r>
                        <a:rPr lang="en-US" sz="1100" kern="1200">
                          <a:solidFill>
                            <a:schemeClr val="dk1"/>
                          </a:solidFill>
                          <a:effectLst/>
                          <a:latin typeface="Times New Roman" pitchFamily="18" charset="0"/>
                          <a:ea typeface="+mn-ea"/>
                          <a:cs typeface="Times New Roman" pitchFamily="18" charset="0"/>
                        </a:rPr>
                        <a:t>L05.</a:t>
                      </a:r>
                    </a:p>
                  </a:txBody>
                  <a:tcPr marL="68579" marR="68579" marT="0" marB="0">
                    <a:noFill/>
                  </a:tcPr>
                </a:tc>
                <a:tc>
                  <a:txBody>
                    <a:bodyPr/>
                    <a:lstStyle/>
                    <a:p>
                      <a:pPr algn="just">
                        <a:spcAft>
                          <a:spcPts val="0"/>
                        </a:spcAft>
                      </a:pPr>
                      <a:r>
                        <a:rPr lang="en-US" sz="1200" kern="1200">
                          <a:solidFill>
                            <a:schemeClr val="dk1"/>
                          </a:solidFill>
                          <a:effectLst/>
                          <a:latin typeface="Times New Roman" pitchFamily="18" charset="0"/>
                          <a:ea typeface="+mn-ea"/>
                          <a:cs typeface="Times New Roman" pitchFamily="18" charset="0"/>
                        </a:rPr>
                        <a:t> </a:t>
                      </a:r>
                    </a:p>
                  </a:txBody>
                  <a:tcPr marL="68579" marR="68579" marT="0" marB="0">
                    <a:noFill/>
                  </a:tcPr>
                </a:tc>
                <a:tc>
                  <a:txBody>
                    <a:bodyPr/>
                    <a:lstStyle/>
                    <a:p>
                      <a:pPr marL="803275" indent="-457200" algn="ctr">
                        <a:spcAft>
                          <a:spcPts val="0"/>
                        </a:spcAft>
                        <a:tabLst>
                          <a:tab pos="803275" algn="l"/>
                          <a:tab pos="457200" algn="l"/>
                        </a:tabLst>
                      </a:pPr>
                      <a:endParaRPr lang="en-US" sz="1200" kern="1200" smtClean="0">
                        <a:solidFill>
                          <a:schemeClr val="dk1"/>
                        </a:solidFill>
                        <a:effectLst/>
                        <a:latin typeface="Times New Roman" pitchFamily="18" charset="0"/>
                        <a:ea typeface="+mn-ea"/>
                        <a:cs typeface="Times New Roman" pitchFamily="18" charset="0"/>
                      </a:endParaRPr>
                    </a:p>
                    <a:p>
                      <a:pPr marL="803275" indent="-457200" algn="ctr">
                        <a:spcAft>
                          <a:spcPts val="0"/>
                        </a:spcAft>
                        <a:tabLst>
                          <a:tab pos="803275" algn="l"/>
                          <a:tab pos="457200" algn="l"/>
                        </a:tabLst>
                      </a:pPr>
                      <a:r>
                        <a:rPr lang="en-US" sz="1200" kern="1200">
                          <a:solidFill>
                            <a:schemeClr val="dk1"/>
                          </a:solidFill>
                          <a:effectLst/>
                          <a:latin typeface="Times New Roman" pitchFamily="18" charset="0"/>
                          <a:ea typeface="+mn-ea"/>
                          <a:cs typeface="Times New Roman" pitchFamily="18" charset="0"/>
                        </a:rPr>
                        <a:t> </a:t>
                      </a:r>
                      <a:r>
                        <a:rPr lang="en-US" sz="1200" kern="1200" smtClean="0">
                          <a:solidFill>
                            <a:schemeClr val="dk1"/>
                          </a:solidFill>
                          <a:effectLst/>
                          <a:latin typeface="Times New Roman" pitchFamily="18" charset="0"/>
                          <a:ea typeface="+mn-ea"/>
                          <a:cs typeface="Times New Roman" pitchFamily="18" charset="0"/>
                        </a:rPr>
                        <a:t>Chữ</a:t>
                      </a:r>
                      <a:r>
                        <a:rPr lang="en-US" sz="1200" kern="1200" baseline="0" smtClean="0">
                          <a:solidFill>
                            <a:schemeClr val="dk1"/>
                          </a:solidFill>
                          <a:effectLst/>
                          <a:latin typeface="Times New Roman" pitchFamily="18" charset="0"/>
                          <a:ea typeface="+mn-ea"/>
                          <a:cs typeface="Times New Roman" pitchFamily="18" charset="0"/>
                        </a:rPr>
                        <a:t> ký</a:t>
                      </a:r>
                      <a:endParaRPr lang="en-US" sz="1200" kern="1200">
                        <a:solidFill>
                          <a:schemeClr val="dk1"/>
                        </a:solidFill>
                        <a:effectLst/>
                        <a:latin typeface="Times New Roman" pitchFamily="18" charset="0"/>
                        <a:ea typeface="+mn-ea"/>
                        <a:cs typeface="Times New Roman" pitchFamily="18" charset="0"/>
                      </a:endParaRPr>
                    </a:p>
                    <a:p>
                      <a:pPr algn="ctr">
                        <a:spcAft>
                          <a:spcPts val="0"/>
                        </a:spcAft>
                      </a:pPr>
                      <a:r>
                        <a:rPr lang="en-US" sz="1200" kern="1200">
                          <a:solidFill>
                            <a:schemeClr val="dk1"/>
                          </a:solidFill>
                          <a:effectLst/>
                          <a:latin typeface="Times New Roman" pitchFamily="18" charset="0"/>
                          <a:ea typeface="+mn-ea"/>
                          <a:cs typeface="Times New Roman" pitchFamily="18" charset="0"/>
                        </a:rPr>
                        <a:t> </a:t>
                      </a:r>
                    </a:p>
                    <a:p>
                      <a:pPr marL="0" marR="0" indent="0" algn="ctr" defTabSz="914400" rtl="0" eaLnBrk="1" fontAlgn="auto" latinLnBrk="0" hangingPunct="1">
                        <a:lnSpc>
                          <a:spcPct val="100000"/>
                        </a:lnSpc>
                        <a:spcBef>
                          <a:spcPts val="0"/>
                        </a:spcBef>
                        <a:spcAft>
                          <a:spcPts val="0"/>
                        </a:spcAft>
                        <a:buClrTx/>
                        <a:buSzTx/>
                        <a:buFontTx/>
                        <a:buNone/>
                        <a:tabLst/>
                        <a:defRPr/>
                      </a:pPr>
                      <a:r>
                        <a:rPr lang="en-US" sz="1200" kern="1200">
                          <a:solidFill>
                            <a:schemeClr val="dk1"/>
                          </a:solidFill>
                          <a:effectLst/>
                          <a:latin typeface="Times New Roman" pitchFamily="18" charset="0"/>
                          <a:ea typeface="+mn-ea"/>
                          <a:cs typeface="Times New Roman" pitchFamily="18" charset="0"/>
                        </a:rPr>
                        <a:t> </a:t>
                      </a:r>
                      <a:r>
                        <a:rPr lang="en-US" sz="1400" b="1" kern="1200" smtClean="0">
                          <a:solidFill>
                            <a:schemeClr val="dk1"/>
                          </a:solidFill>
                          <a:effectLst/>
                          <a:latin typeface="Times New Roman" pitchFamily="18" charset="0"/>
                          <a:ea typeface="+mn-ea"/>
                          <a:cs typeface="Times New Roman" pitchFamily="18" charset="0"/>
                        </a:rPr>
                        <a:t>Họ </a:t>
                      </a:r>
                      <a:r>
                        <a:rPr lang="en-US" sz="1400" b="1" kern="1200">
                          <a:solidFill>
                            <a:schemeClr val="dk1"/>
                          </a:solidFill>
                          <a:effectLst/>
                          <a:latin typeface="Times New Roman" pitchFamily="18" charset="0"/>
                          <a:ea typeface="+mn-ea"/>
                          <a:cs typeface="Times New Roman" pitchFamily="18" charset="0"/>
                        </a:rPr>
                        <a:t>và </a:t>
                      </a:r>
                      <a:r>
                        <a:rPr lang="en-US" sz="1400" b="1" kern="1200" smtClean="0">
                          <a:solidFill>
                            <a:schemeClr val="dk1"/>
                          </a:solidFill>
                          <a:effectLst/>
                          <a:latin typeface="Times New Roman" pitchFamily="18" charset="0"/>
                          <a:ea typeface="+mn-ea"/>
                          <a:cs typeface="Times New Roman" pitchFamily="18" charset="0"/>
                        </a:rPr>
                        <a:t>tên </a:t>
                      </a:r>
                      <a:r>
                        <a:rPr lang="en-US" sz="1200" kern="1200" smtClean="0">
                          <a:solidFill>
                            <a:schemeClr val="dk1"/>
                          </a:solidFill>
                          <a:effectLst/>
                          <a:latin typeface="Times New Roman" pitchFamily="18" charset="0"/>
                          <a:ea typeface="+mn-ea"/>
                          <a:cs typeface="Times New Roman" pitchFamily="18" charset="0"/>
                        </a:rPr>
                        <a:t>(14, đứng, đậm)</a:t>
                      </a:r>
                    </a:p>
                  </a:txBody>
                  <a:tcPr marL="68579" marR="68579" marT="0" marB="0">
                    <a:noFill/>
                  </a:tcPr>
                </a:tc>
              </a:tr>
            </a:tbl>
          </a:graphicData>
        </a:graphic>
      </p:graphicFrame>
      <p:sp>
        <p:nvSpPr>
          <p:cNvPr id="7" name="Right Brace 6"/>
          <p:cNvSpPr/>
          <p:nvPr/>
        </p:nvSpPr>
        <p:spPr>
          <a:xfrm>
            <a:off x="2438402" y="5791200"/>
            <a:ext cx="198119" cy="457200"/>
          </a:xfrm>
          <a:prstGeom prst="rightBrace">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757318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487362"/>
          </a:xfrm>
        </p:spPr>
        <p:txBody>
          <a:bodyPr>
            <a:normAutofit/>
          </a:bodyPr>
          <a:lstStyle/>
          <a:p>
            <a:r>
              <a:rPr lang="en-US" sz="2400" b="1">
                <a:latin typeface="Times New Roman" pitchFamily="18" charset="0"/>
                <a:cs typeface="Times New Roman" pitchFamily="18" charset="0"/>
              </a:rPr>
              <a:t>BẢNG CHỮ VIẾT TẮT TÊN LOẠI VĂN BẢN VÀ BẢN </a:t>
            </a:r>
            <a:r>
              <a:rPr lang="en-US" sz="2400" b="1" smtClean="0">
                <a:latin typeface="Times New Roman" pitchFamily="18" charset="0"/>
                <a:cs typeface="Times New Roman" pitchFamily="18" charset="0"/>
              </a:rPr>
              <a:t>SAO</a:t>
            </a:r>
            <a:endParaRPr lang="en-US" sz="2400">
              <a:latin typeface="Times New Roman" pitchFamily="18" charset="0"/>
              <a:cs typeface="Times New Roman" pitchFamily="18" charset="0"/>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96895303"/>
              </p:ext>
            </p:extLst>
          </p:nvPr>
        </p:nvGraphicFramePr>
        <p:xfrm>
          <a:off x="495300" y="838200"/>
          <a:ext cx="8915400" cy="5887720"/>
        </p:xfrm>
        <a:graphic>
          <a:graphicData uri="http://schemas.openxmlformats.org/drawingml/2006/table">
            <a:tbl>
              <a:tblPr firstRow="1" bandRow="1">
                <a:tableStyleId>{5C22544A-7EE6-4342-B048-85BDC9FD1C3A}</a:tableStyleId>
              </a:tblPr>
              <a:tblGrid>
                <a:gridCol w="495300"/>
                <a:gridCol w="6781800"/>
                <a:gridCol w="1638300"/>
              </a:tblGrid>
              <a:tr h="228600">
                <a:tc>
                  <a:txBody>
                    <a:bodyPr/>
                    <a:lstStyle/>
                    <a:p>
                      <a:pPr algn="ctr">
                        <a:spcAft>
                          <a:spcPts val="0"/>
                        </a:spcAft>
                      </a:pPr>
                      <a:r>
                        <a:rPr lang="en-US" sz="1800" b="1">
                          <a:solidFill>
                            <a:schemeClr val="tx1"/>
                          </a:solidFill>
                          <a:effectLst/>
                          <a:latin typeface="Times New Roman"/>
                          <a:ea typeface="Times New Roman"/>
                        </a:rPr>
                        <a:t>TT</a:t>
                      </a:r>
                      <a:endParaRPr lang="en-US" sz="18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800" b="1">
                          <a:solidFill>
                            <a:schemeClr val="tx1"/>
                          </a:solidFill>
                          <a:effectLst/>
                          <a:latin typeface="Times New Roman"/>
                          <a:ea typeface="Times New Roman"/>
                        </a:rPr>
                        <a:t>Tên loại văn bản hành chính</a:t>
                      </a:r>
                      <a:endParaRPr lang="en-US" sz="18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800" b="1">
                          <a:solidFill>
                            <a:schemeClr val="tx1"/>
                          </a:solidFill>
                          <a:effectLst/>
                          <a:latin typeface="Times New Roman"/>
                          <a:ea typeface="Times New Roman"/>
                        </a:rPr>
                        <a:t>Chữ viết tắt</a:t>
                      </a:r>
                      <a:endParaRPr lang="en-US" sz="18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11480">
                <a:tc>
                  <a:txBody>
                    <a:bodyPr/>
                    <a:lstStyle/>
                    <a:p>
                      <a:pPr algn="ctr">
                        <a:spcAft>
                          <a:spcPts val="0"/>
                        </a:spcAft>
                      </a:pPr>
                      <a:r>
                        <a:rPr lang="en-US" sz="1800">
                          <a:effectLst/>
                          <a:latin typeface="Times New Roman"/>
                          <a:ea typeface="Times New Roman"/>
                        </a:rPr>
                        <a:t>01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800">
                          <a:effectLst/>
                          <a:latin typeface="Times New Roman"/>
                          <a:ea typeface="Times New Roman"/>
                        </a:rPr>
                        <a:t>Quyết định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800">
                          <a:effectLst/>
                          <a:latin typeface="Times New Roman"/>
                          <a:ea typeface="Times New Roman"/>
                        </a:rPr>
                        <a:t>QĐ</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81000">
                <a:tc>
                  <a:txBody>
                    <a:bodyPr/>
                    <a:lstStyle/>
                    <a:p>
                      <a:pPr algn="ctr">
                        <a:spcAft>
                          <a:spcPts val="0"/>
                        </a:spcAft>
                      </a:pPr>
                      <a:r>
                        <a:rPr lang="en-US" sz="1800">
                          <a:effectLst/>
                          <a:latin typeface="Times New Roman"/>
                          <a:ea typeface="Times New Roman"/>
                        </a:rPr>
                        <a:t>02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800">
                          <a:effectLst/>
                          <a:latin typeface="Times New Roman"/>
                          <a:ea typeface="Times New Roman"/>
                        </a:rPr>
                        <a:t>Chỉ thị</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800">
                          <a:effectLst/>
                          <a:latin typeface="Times New Roman"/>
                          <a:ea typeface="Times New Roman"/>
                        </a:rPr>
                        <a:t>CT</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spcAft>
                          <a:spcPts val="0"/>
                        </a:spcAft>
                      </a:pPr>
                      <a:r>
                        <a:rPr lang="en-US" sz="1800">
                          <a:effectLst/>
                          <a:latin typeface="Times New Roman"/>
                          <a:ea typeface="Times New Roman"/>
                        </a:rPr>
                        <a:t>03</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800">
                          <a:effectLst/>
                          <a:latin typeface="Times New Roman"/>
                          <a:ea typeface="Times New Roman"/>
                        </a:rPr>
                        <a:t>Quy chế</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800">
                          <a:effectLst/>
                          <a:latin typeface="Times New Roman"/>
                          <a:ea typeface="Times New Roman"/>
                        </a:rPr>
                        <a:t>QC</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spcAft>
                          <a:spcPts val="0"/>
                        </a:spcAft>
                      </a:pPr>
                      <a:r>
                        <a:rPr lang="en-US" sz="1800">
                          <a:effectLst/>
                          <a:latin typeface="Times New Roman"/>
                          <a:ea typeface="Times New Roman"/>
                        </a:rPr>
                        <a:t>04</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800">
                          <a:effectLst/>
                          <a:latin typeface="Times New Roman"/>
                          <a:ea typeface="Times New Roman"/>
                        </a:rPr>
                        <a:t>Quy định</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800">
                          <a:effectLst/>
                          <a:latin typeface="Times New Roman"/>
                          <a:ea typeface="Times New Roman"/>
                        </a:rPr>
                        <a:t>QyĐ</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spcAft>
                          <a:spcPts val="0"/>
                        </a:spcAft>
                      </a:pPr>
                      <a:r>
                        <a:rPr lang="en-US" sz="1800">
                          <a:effectLst/>
                          <a:latin typeface="Times New Roman"/>
                          <a:ea typeface="Times New Roman"/>
                        </a:rPr>
                        <a:t>05</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800">
                          <a:effectLst/>
                          <a:latin typeface="Times New Roman"/>
                          <a:ea typeface="Times New Roman"/>
                        </a:rPr>
                        <a:t>Nghị quyết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800">
                          <a:effectLst/>
                          <a:latin typeface="Times New Roman"/>
                          <a:ea typeface="Times New Roman"/>
                        </a:rPr>
                        <a:t>NQ</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spcAft>
                          <a:spcPts val="0"/>
                        </a:spcAft>
                      </a:pPr>
                      <a:r>
                        <a:rPr lang="en-US" sz="1800">
                          <a:effectLst/>
                          <a:latin typeface="Times New Roman"/>
                          <a:ea typeface="Times New Roman"/>
                        </a:rPr>
                        <a:t>06</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800">
                          <a:effectLst/>
                          <a:latin typeface="Times New Roman"/>
                          <a:ea typeface="Times New Roman"/>
                        </a:rPr>
                        <a:t>Thông cáo</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800">
                          <a:effectLst/>
                          <a:latin typeface="Times New Roman"/>
                          <a:ea typeface="Times New Roman"/>
                        </a:rPr>
                        <a:t>TC</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spcAft>
                          <a:spcPts val="0"/>
                        </a:spcAft>
                      </a:pPr>
                      <a:r>
                        <a:rPr lang="en-US" sz="1800">
                          <a:effectLst/>
                          <a:latin typeface="Times New Roman"/>
                          <a:ea typeface="Times New Roman"/>
                        </a:rPr>
                        <a:t>07</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800">
                          <a:effectLst/>
                          <a:latin typeface="Times New Roman"/>
                          <a:ea typeface="Times New Roman"/>
                        </a:rPr>
                        <a:t>Thông báo</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800">
                          <a:effectLst/>
                          <a:latin typeface="Times New Roman"/>
                          <a:ea typeface="Times New Roman"/>
                        </a:rPr>
                        <a:t>TB</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spcAft>
                          <a:spcPts val="0"/>
                        </a:spcAft>
                      </a:pPr>
                      <a:r>
                        <a:rPr lang="en-US" sz="1800">
                          <a:effectLst/>
                          <a:latin typeface="Times New Roman"/>
                          <a:ea typeface="Times New Roman"/>
                        </a:rPr>
                        <a:t>08</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800">
                          <a:effectLst/>
                          <a:latin typeface="Times New Roman"/>
                          <a:ea typeface="Times New Roman"/>
                        </a:rPr>
                        <a:t>Hướng dẫn</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800">
                          <a:effectLst/>
                          <a:latin typeface="Times New Roman"/>
                          <a:ea typeface="Times New Roman"/>
                        </a:rPr>
                        <a:t>HD</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spcAft>
                          <a:spcPts val="0"/>
                        </a:spcAft>
                      </a:pPr>
                      <a:r>
                        <a:rPr lang="en-US" sz="1800">
                          <a:effectLst/>
                          <a:latin typeface="Times New Roman"/>
                          <a:ea typeface="Times New Roman"/>
                        </a:rPr>
                        <a:t>09</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800">
                          <a:effectLst/>
                          <a:latin typeface="Times New Roman"/>
                          <a:ea typeface="Times New Roman"/>
                        </a:rPr>
                        <a:t>Chương trình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800">
                          <a:effectLst/>
                          <a:latin typeface="Times New Roman"/>
                          <a:ea typeface="Times New Roman"/>
                        </a:rPr>
                        <a:t>CTr</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spcAft>
                          <a:spcPts val="0"/>
                        </a:spcAft>
                      </a:pPr>
                      <a:r>
                        <a:rPr lang="en-US" sz="1800">
                          <a:effectLst/>
                          <a:latin typeface="Times New Roman"/>
                          <a:ea typeface="Times New Roman"/>
                        </a:rPr>
                        <a:t>10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800">
                          <a:effectLst/>
                          <a:latin typeface="Times New Roman"/>
                          <a:ea typeface="Times New Roman"/>
                        </a:rPr>
                        <a:t>Kế hoạch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800">
                          <a:effectLst/>
                          <a:latin typeface="Times New Roman"/>
                          <a:ea typeface="Times New Roman"/>
                        </a:rPr>
                        <a:t>KH</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spcAft>
                          <a:spcPts val="0"/>
                        </a:spcAft>
                      </a:pPr>
                      <a:r>
                        <a:rPr lang="en-US" sz="1800">
                          <a:effectLst/>
                          <a:latin typeface="Times New Roman"/>
                          <a:ea typeface="Times New Roman"/>
                        </a:rPr>
                        <a:t>11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800">
                          <a:effectLst/>
                          <a:latin typeface="Times New Roman"/>
                          <a:ea typeface="Times New Roman"/>
                        </a:rPr>
                        <a:t>Phương án</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800">
                          <a:effectLst/>
                          <a:latin typeface="Times New Roman"/>
                          <a:ea typeface="Times New Roman"/>
                        </a:rPr>
                        <a:t>PA</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spcAft>
                          <a:spcPts val="0"/>
                        </a:spcAft>
                      </a:pPr>
                      <a:r>
                        <a:rPr lang="en-US" sz="1800">
                          <a:effectLst/>
                          <a:latin typeface="Times New Roman"/>
                          <a:ea typeface="Times New Roman"/>
                        </a:rPr>
                        <a:t>12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800">
                          <a:effectLst/>
                          <a:latin typeface="Times New Roman"/>
                          <a:ea typeface="Times New Roman"/>
                        </a:rPr>
                        <a:t>Đề án</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800">
                          <a:effectLst/>
                          <a:latin typeface="Times New Roman"/>
                          <a:ea typeface="Times New Roman"/>
                        </a:rPr>
                        <a:t>ĐA</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spcAft>
                          <a:spcPts val="0"/>
                        </a:spcAft>
                      </a:pPr>
                      <a:r>
                        <a:rPr lang="en-US" sz="1800">
                          <a:effectLst/>
                          <a:latin typeface="Times New Roman"/>
                          <a:ea typeface="Times New Roman"/>
                        </a:rPr>
                        <a:t>13</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800">
                          <a:effectLst/>
                          <a:latin typeface="Times New Roman"/>
                          <a:ea typeface="Times New Roman"/>
                        </a:rPr>
                        <a:t>Dự án</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800">
                          <a:effectLst/>
                          <a:latin typeface="Times New Roman"/>
                          <a:ea typeface="Times New Roman"/>
                        </a:rPr>
                        <a:t>DA</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spcAft>
                          <a:spcPts val="0"/>
                        </a:spcAft>
                      </a:pPr>
                      <a:r>
                        <a:rPr lang="en-US" sz="1800">
                          <a:effectLst/>
                          <a:latin typeface="Times New Roman"/>
                          <a:ea typeface="Times New Roman"/>
                        </a:rPr>
                        <a:t>14</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800">
                          <a:effectLst/>
                          <a:latin typeface="Times New Roman"/>
                          <a:ea typeface="Times New Roman"/>
                        </a:rPr>
                        <a:t>Báo cáo</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800">
                          <a:effectLst/>
                          <a:latin typeface="Times New Roman"/>
                          <a:ea typeface="Times New Roman"/>
                        </a:rPr>
                        <a:t>BC</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spcAft>
                          <a:spcPts val="0"/>
                        </a:spcAft>
                      </a:pPr>
                      <a:r>
                        <a:rPr lang="en-US" sz="1800">
                          <a:effectLst/>
                          <a:latin typeface="Times New Roman"/>
                          <a:ea typeface="Times New Roman"/>
                        </a:rPr>
                        <a:t>15</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800">
                          <a:effectLst/>
                          <a:latin typeface="Times New Roman"/>
                          <a:ea typeface="Times New Roman"/>
                        </a:rPr>
                        <a:t>Biên bản</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800">
                          <a:effectLst/>
                          <a:latin typeface="Times New Roman"/>
                          <a:ea typeface="Times New Roman"/>
                        </a:rPr>
                        <a:t>BB</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205519789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487362"/>
          </a:xfrm>
        </p:spPr>
        <p:txBody>
          <a:bodyPr>
            <a:normAutofit/>
          </a:bodyPr>
          <a:lstStyle/>
          <a:p>
            <a:r>
              <a:rPr lang="en-US" sz="2400" b="1">
                <a:latin typeface="Times New Roman" pitchFamily="18" charset="0"/>
                <a:cs typeface="Times New Roman" pitchFamily="18" charset="0"/>
              </a:rPr>
              <a:t>BẢNG CHỮ VIẾT TẮT TÊN LOẠI VĂN BẢN VÀ BẢN </a:t>
            </a:r>
            <a:r>
              <a:rPr lang="en-US" sz="2400" b="1" smtClean="0">
                <a:latin typeface="Times New Roman" pitchFamily="18" charset="0"/>
                <a:cs typeface="Times New Roman" pitchFamily="18" charset="0"/>
              </a:rPr>
              <a:t>SAO</a:t>
            </a:r>
            <a:endParaRPr lang="en-US" sz="2400">
              <a:latin typeface="Times New Roman" pitchFamily="18" charset="0"/>
              <a:cs typeface="Times New Roman" pitchFamily="18" charset="0"/>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433367039"/>
              </p:ext>
            </p:extLst>
          </p:nvPr>
        </p:nvGraphicFramePr>
        <p:xfrm>
          <a:off x="495300" y="838200"/>
          <a:ext cx="8915400" cy="5887720"/>
        </p:xfrm>
        <a:graphic>
          <a:graphicData uri="http://schemas.openxmlformats.org/drawingml/2006/table">
            <a:tbl>
              <a:tblPr firstRow="1" bandRow="1">
                <a:tableStyleId>{5C22544A-7EE6-4342-B048-85BDC9FD1C3A}</a:tableStyleId>
              </a:tblPr>
              <a:tblGrid>
                <a:gridCol w="495300"/>
                <a:gridCol w="6781800"/>
                <a:gridCol w="1638300"/>
              </a:tblGrid>
              <a:tr h="228600">
                <a:tc>
                  <a:txBody>
                    <a:bodyPr/>
                    <a:lstStyle/>
                    <a:p>
                      <a:pPr algn="ctr">
                        <a:spcAft>
                          <a:spcPts val="0"/>
                        </a:spcAft>
                      </a:pPr>
                      <a:r>
                        <a:rPr lang="en-US" sz="1800" b="1">
                          <a:solidFill>
                            <a:schemeClr val="tx1"/>
                          </a:solidFill>
                          <a:effectLst/>
                          <a:latin typeface="Times New Roman"/>
                          <a:ea typeface="Times New Roman"/>
                        </a:rPr>
                        <a:t>TT</a:t>
                      </a:r>
                      <a:endParaRPr lang="en-US" sz="18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800" b="1">
                          <a:solidFill>
                            <a:schemeClr val="tx1"/>
                          </a:solidFill>
                          <a:effectLst/>
                          <a:latin typeface="Times New Roman"/>
                          <a:ea typeface="Times New Roman"/>
                        </a:rPr>
                        <a:t>Tên loại văn bản hành chính</a:t>
                      </a:r>
                      <a:endParaRPr lang="en-US" sz="18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800" b="1">
                          <a:solidFill>
                            <a:schemeClr val="tx1"/>
                          </a:solidFill>
                          <a:effectLst/>
                          <a:latin typeface="Times New Roman"/>
                          <a:ea typeface="Times New Roman"/>
                        </a:rPr>
                        <a:t>Chữ viết tắt</a:t>
                      </a:r>
                      <a:endParaRPr lang="en-US" sz="18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11480">
                <a:tc>
                  <a:txBody>
                    <a:bodyPr/>
                    <a:lstStyle/>
                    <a:p>
                      <a:pPr algn="ctr">
                        <a:spcAft>
                          <a:spcPts val="0"/>
                        </a:spcAft>
                      </a:pPr>
                      <a:r>
                        <a:rPr lang="en-US" sz="1800">
                          <a:effectLst/>
                          <a:latin typeface="Times New Roman"/>
                          <a:ea typeface="Times New Roman"/>
                        </a:rPr>
                        <a:t>16</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800">
                          <a:effectLst/>
                          <a:latin typeface="Times New Roman"/>
                          <a:ea typeface="Times New Roman"/>
                        </a:rPr>
                        <a:t>Tờ trình</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800">
                          <a:effectLst/>
                          <a:latin typeface="Times New Roman"/>
                          <a:ea typeface="Times New Roman"/>
                        </a:rPr>
                        <a:t>TTr</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81000">
                <a:tc>
                  <a:txBody>
                    <a:bodyPr/>
                    <a:lstStyle/>
                    <a:p>
                      <a:pPr algn="ctr">
                        <a:spcAft>
                          <a:spcPts val="0"/>
                        </a:spcAft>
                      </a:pPr>
                      <a:r>
                        <a:rPr lang="en-US" sz="1800">
                          <a:effectLst/>
                          <a:latin typeface="Times New Roman"/>
                          <a:ea typeface="Times New Roman"/>
                        </a:rPr>
                        <a:t>17</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800">
                          <a:effectLst/>
                          <a:latin typeface="Times New Roman"/>
                          <a:ea typeface="Times New Roman"/>
                        </a:rPr>
                        <a:t>Hợp đồng</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800">
                          <a:effectLst/>
                          <a:latin typeface="Times New Roman"/>
                          <a:ea typeface="Times New Roman"/>
                        </a:rPr>
                        <a:t>HĐ</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spcAft>
                          <a:spcPts val="0"/>
                        </a:spcAft>
                      </a:pPr>
                      <a:r>
                        <a:rPr lang="en-US" sz="1800">
                          <a:effectLst/>
                          <a:latin typeface="Times New Roman"/>
                          <a:ea typeface="Times New Roman"/>
                        </a:rPr>
                        <a:t>18</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800">
                          <a:effectLst/>
                          <a:latin typeface="Times New Roman"/>
                          <a:ea typeface="Times New Roman"/>
                        </a:rPr>
                        <a:t>Công văn</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800">
                          <a:effectLst/>
                          <a:latin typeface="Times New Roman"/>
                          <a:ea typeface="Times New Roman"/>
                        </a:rPr>
                        <a: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spcAft>
                          <a:spcPts val="0"/>
                        </a:spcAft>
                      </a:pPr>
                      <a:r>
                        <a:rPr lang="en-US" sz="1800">
                          <a:effectLst/>
                          <a:latin typeface="Times New Roman"/>
                          <a:ea typeface="Times New Roman"/>
                        </a:rPr>
                        <a:t>19</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800">
                          <a:effectLst/>
                          <a:latin typeface="Times New Roman"/>
                          <a:ea typeface="Times New Roman"/>
                        </a:rPr>
                        <a:t>Công điện</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800">
                          <a:effectLst/>
                          <a:latin typeface="Times New Roman"/>
                          <a:ea typeface="Times New Roman"/>
                        </a:rPr>
                        <a:t>CĐ</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spcAft>
                          <a:spcPts val="0"/>
                        </a:spcAft>
                      </a:pPr>
                      <a:r>
                        <a:rPr lang="en-US" sz="1800">
                          <a:effectLst/>
                          <a:latin typeface="Times New Roman"/>
                          <a:ea typeface="Times New Roman"/>
                        </a:rPr>
                        <a:t>20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800">
                          <a:effectLst/>
                          <a:latin typeface="Times New Roman"/>
                          <a:ea typeface="Times New Roman"/>
                        </a:rPr>
                        <a:t>Bản ghi nhớ</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800">
                          <a:effectLst/>
                          <a:latin typeface="Times New Roman"/>
                          <a:ea typeface="Times New Roman"/>
                        </a:rPr>
                        <a:t>GN</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spcAft>
                          <a:spcPts val="0"/>
                        </a:spcAft>
                      </a:pPr>
                      <a:r>
                        <a:rPr lang="en-US" sz="1800">
                          <a:effectLst/>
                          <a:latin typeface="Times New Roman"/>
                          <a:ea typeface="Times New Roman"/>
                        </a:rPr>
                        <a:t>21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800">
                          <a:effectLst/>
                          <a:latin typeface="Times New Roman"/>
                          <a:ea typeface="Times New Roman"/>
                        </a:rPr>
                        <a:t>Bản cam kết</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800">
                          <a:effectLst/>
                          <a:latin typeface="Times New Roman"/>
                          <a:ea typeface="Times New Roman"/>
                        </a:rPr>
                        <a:t>CK</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spcAft>
                          <a:spcPts val="0"/>
                        </a:spcAft>
                      </a:pPr>
                      <a:r>
                        <a:rPr lang="en-US" sz="1800">
                          <a:effectLst/>
                          <a:latin typeface="Times New Roman"/>
                          <a:ea typeface="Times New Roman"/>
                        </a:rPr>
                        <a:t>22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800">
                          <a:effectLst/>
                          <a:latin typeface="Times New Roman"/>
                          <a:ea typeface="Times New Roman"/>
                        </a:rPr>
                        <a:t>Bản thỏa thuận</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800">
                          <a:effectLst/>
                          <a:latin typeface="Times New Roman"/>
                          <a:ea typeface="Times New Roman"/>
                        </a:rPr>
                        <a:t>TTh</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spcAft>
                          <a:spcPts val="0"/>
                        </a:spcAft>
                      </a:pPr>
                      <a:r>
                        <a:rPr lang="en-US" sz="1800">
                          <a:effectLst/>
                          <a:latin typeface="Times New Roman"/>
                          <a:ea typeface="Times New Roman"/>
                        </a:rPr>
                        <a:t>23</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800">
                          <a:effectLst/>
                          <a:latin typeface="Times New Roman"/>
                          <a:ea typeface="Times New Roman"/>
                        </a:rPr>
                        <a:t>Giấy chứng nhận</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800">
                          <a:effectLst/>
                          <a:latin typeface="Times New Roman"/>
                          <a:ea typeface="Times New Roman"/>
                        </a:rPr>
                        <a:t>CN</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spcAft>
                          <a:spcPts val="0"/>
                        </a:spcAft>
                      </a:pPr>
                      <a:r>
                        <a:rPr lang="en-US" sz="1800">
                          <a:effectLst/>
                          <a:latin typeface="Times New Roman"/>
                          <a:ea typeface="Times New Roman"/>
                        </a:rPr>
                        <a:t>24</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800">
                          <a:effectLst/>
                          <a:latin typeface="Times New Roman"/>
                          <a:ea typeface="Times New Roman"/>
                        </a:rPr>
                        <a:t>Giấy ủy quyền</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800">
                          <a:effectLst/>
                          <a:latin typeface="Times New Roman"/>
                          <a:ea typeface="Times New Roman"/>
                        </a:rPr>
                        <a:t>UQ</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spcAft>
                          <a:spcPts val="0"/>
                        </a:spcAft>
                      </a:pPr>
                      <a:r>
                        <a:rPr lang="en-US" sz="1800">
                          <a:effectLst/>
                          <a:latin typeface="Times New Roman"/>
                          <a:ea typeface="Times New Roman"/>
                        </a:rPr>
                        <a:t>25</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800">
                          <a:effectLst/>
                          <a:latin typeface="Times New Roman"/>
                          <a:ea typeface="Times New Roman"/>
                        </a:rPr>
                        <a:t>Giấy mời</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800">
                          <a:effectLst/>
                          <a:latin typeface="Times New Roman"/>
                          <a:ea typeface="Times New Roman"/>
                        </a:rPr>
                        <a:t>GM</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spcAft>
                          <a:spcPts val="0"/>
                        </a:spcAft>
                      </a:pPr>
                      <a:r>
                        <a:rPr lang="en-US" sz="1800">
                          <a:effectLst/>
                          <a:latin typeface="Times New Roman"/>
                          <a:ea typeface="Times New Roman"/>
                        </a:rPr>
                        <a:t>26</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800">
                          <a:effectLst/>
                          <a:latin typeface="Times New Roman"/>
                          <a:ea typeface="Times New Roman"/>
                        </a:rPr>
                        <a:t>Giấy giới thiệu</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800">
                          <a:effectLst/>
                          <a:latin typeface="Times New Roman"/>
                          <a:ea typeface="Times New Roman"/>
                        </a:rPr>
                        <a:t>GT</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spcAft>
                          <a:spcPts val="0"/>
                        </a:spcAft>
                      </a:pPr>
                      <a:r>
                        <a:rPr lang="en-US" sz="1800">
                          <a:effectLst/>
                          <a:latin typeface="Times New Roman"/>
                          <a:ea typeface="Times New Roman"/>
                        </a:rPr>
                        <a:t>27</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800">
                          <a:effectLst/>
                          <a:latin typeface="Times New Roman"/>
                          <a:ea typeface="Times New Roman"/>
                        </a:rPr>
                        <a:t>Giấy nghỉ phép</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800">
                          <a:effectLst/>
                          <a:latin typeface="Times New Roman"/>
                          <a:ea typeface="Times New Roman"/>
                        </a:rPr>
                        <a:t>NP</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spcAft>
                          <a:spcPts val="0"/>
                        </a:spcAft>
                      </a:pPr>
                      <a:r>
                        <a:rPr lang="en-US" sz="1800">
                          <a:effectLst/>
                          <a:latin typeface="Times New Roman"/>
                          <a:ea typeface="Times New Roman"/>
                        </a:rPr>
                        <a:t>28</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800">
                          <a:effectLst/>
                          <a:latin typeface="Times New Roman"/>
                          <a:ea typeface="Times New Roman"/>
                        </a:rPr>
                        <a:t>Giấy đi đường</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800">
                          <a:effectLst/>
                          <a:latin typeface="Times New Roman"/>
                          <a:ea typeface="Times New Roman"/>
                        </a:rPr>
                        <a:t>ĐĐ</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spcAft>
                          <a:spcPts val="0"/>
                        </a:spcAft>
                      </a:pPr>
                      <a:r>
                        <a:rPr lang="en-US" sz="1800">
                          <a:effectLst/>
                          <a:latin typeface="Times New Roman"/>
                          <a:ea typeface="Times New Roman"/>
                        </a:rPr>
                        <a:t>29</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800">
                          <a:effectLst/>
                          <a:latin typeface="Times New Roman"/>
                          <a:ea typeface="Times New Roman"/>
                        </a:rPr>
                        <a:t>Giấy biên nhận hồ sơ</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800">
                          <a:effectLst/>
                          <a:latin typeface="Times New Roman"/>
                          <a:ea typeface="Times New Roman"/>
                        </a:rPr>
                        <a:t>BN</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spcAft>
                          <a:spcPts val="0"/>
                        </a:spcAft>
                      </a:pPr>
                      <a:r>
                        <a:rPr lang="en-US" sz="1800">
                          <a:effectLst/>
                          <a:latin typeface="Times New Roman"/>
                          <a:ea typeface="Times New Roman"/>
                        </a:rPr>
                        <a:t>30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800">
                          <a:effectLst/>
                          <a:latin typeface="Times New Roman"/>
                          <a:ea typeface="Times New Roman"/>
                        </a:rPr>
                        <a:t>Phiếu gửi</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800">
                          <a:effectLst/>
                          <a:latin typeface="Times New Roman"/>
                          <a:ea typeface="Times New Roman"/>
                        </a:rPr>
                        <a:t>PG</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301059902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487362"/>
          </a:xfrm>
        </p:spPr>
        <p:txBody>
          <a:bodyPr>
            <a:normAutofit/>
          </a:bodyPr>
          <a:lstStyle/>
          <a:p>
            <a:r>
              <a:rPr lang="en-US" sz="2400" b="1">
                <a:latin typeface="Times New Roman" pitchFamily="18" charset="0"/>
                <a:cs typeface="Times New Roman" pitchFamily="18" charset="0"/>
              </a:rPr>
              <a:t>BẢNG CHỮ VIẾT TẮT TÊN LOẠI VĂN BẢN VÀ BẢN </a:t>
            </a:r>
            <a:r>
              <a:rPr lang="en-US" sz="2400" b="1" smtClean="0">
                <a:latin typeface="Times New Roman" pitchFamily="18" charset="0"/>
                <a:cs typeface="Times New Roman" pitchFamily="18" charset="0"/>
              </a:rPr>
              <a:t>SAO</a:t>
            </a:r>
            <a:endParaRPr lang="en-US" sz="2400">
              <a:latin typeface="Times New Roman" pitchFamily="18" charset="0"/>
              <a:cs typeface="Times New Roman" pitchFamily="18" charset="0"/>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36716356"/>
              </p:ext>
            </p:extLst>
          </p:nvPr>
        </p:nvGraphicFramePr>
        <p:xfrm>
          <a:off x="495300" y="838200"/>
          <a:ext cx="8915400" cy="2550160"/>
        </p:xfrm>
        <a:graphic>
          <a:graphicData uri="http://schemas.openxmlformats.org/drawingml/2006/table">
            <a:tbl>
              <a:tblPr firstRow="1" bandRow="1">
                <a:tableStyleId>{5C22544A-7EE6-4342-B048-85BDC9FD1C3A}</a:tableStyleId>
              </a:tblPr>
              <a:tblGrid>
                <a:gridCol w="495300"/>
                <a:gridCol w="6781800"/>
                <a:gridCol w="1638300"/>
              </a:tblGrid>
              <a:tr h="228600">
                <a:tc>
                  <a:txBody>
                    <a:bodyPr/>
                    <a:lstStyle/>
                    <a:p>
                      <a:pPr algn="ctr">
                        <a:spcAft>
                          <a:spcPts val="0"/>
                        </a:spcAft>
                      </a:pPr>
                      <a:r>
                        <a:rPr lang="en-US" sz="1800" b="1">
                          <a:solidFill>
                            <a:schemeClr val="tx1"/>
                          </a:solidFill>
                          <a:effectLst/>
                          <a:latin typeface="Times New Roman"/>
                          <a:ea typeface="Times New Roman"/>
                        </a:rPr>
                        <a:t>TT</a:t>
                      </a:r>
                      <a:endParaRPr lang="en-US" sz="18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800" b="1">
                          <a:solidFill>
                            <a:schemeClr val="tx1"/>
                          </a:solidFill>
                          <a:effectLst/>
                          <a:latin typeface="Times New Roman"/>
                          <a:ea typeface="Times New Roman"/>
                        </a:rPr>
                        <a:t>Tên loại văn bản hành chính</a:t>
                      </a:r>
                      <a:endParaRPr lang="en-US" sz="18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800" b="1">
                          <a:solidFill>
                            <a:schemeClr val="tx1"/>
                          </a:solidFill>
                          <a:effectLst/>
                          <a:latin typeface="Times New Roman"/>
                          <a:ea typeface="Times New Roman"/>
                        </a:rPr>
                        <a:t>Chữ viết tắt</a:t>
                      </a:r>
                      <a:endParaRPr lang="en-US" sz="180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11480">
                <a:tc>
                  <a:txBody>
                    <a:bodyPr/>
                    <a:lstStyle/>
                    <a:p>
                      <a:pPr algn="ctr">
                        <a:spcAft>
                          <a:spcPts val="0"/>
                        </a:spcAft>
                      </a:pPr>
                      <a:r>
                        <a:rPr lang="en-US" sz="1800">
                          <a:effectLst/>
                          <a:latin typeface="Times New Roman"/>
                          <a:ea typeface="Times New Roman"/>
                        </a:rPr>
                        <a:t>31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800">
                          <a:effectLst/>
                          <a:latin typeface="Times New Roman"/>
                          <a:ea typeface="Times New Roman"/>
                        </a:rPr>
                        <a:t>Phiếu chuyển</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800">
                          <a:effectLst/>
                          <a:latin typeface="Times New Roman"/>
                          <a:ea typeface="Times New Roman"/>
                        </a:rPr>
                        <a:t>PC</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81000">
                <a:tc>
                  <a:txBody>
                    <a:bodyPr/>
                    <a:lstStyle/>
                    <a:p>
                      <a:pPr algn="ctr">
                        <a:spcAft>
                          <a:spcPts val="0"/>
                        </a:spcAft>
                      </a:pPr>
                      <a:r>
                        <a:rPr lang="en-US" sz="1800">
                          <a:effectLst/>
                          <a:latin typeface="Times New Roman"/>
                          <a:ea typeface="Times New Roman"/>
                        </a:rPr>
                        <a:t>32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800">
                          <a:effectLst/>
                          <a:latin typeface="Times New Roman"/>
                          <a:ea typeface="Times New Roman"/>
                        </a:rPr>
                        <a:t>Thư công</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800">
                          <a:effectLst/>
                          <a:latin typeface="Times New Roman"/>
                          <a:ea typeface="Times New Roman"/>
                        </a:rPr>
                        <a: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spcAft>
                          <a:spcPts val="0"/>
                        </a:spcAft>
                      </a:pPr>
                      <a:r>
                        <a:rPr lang="en-US" sz="1800">
                          <a:effectLst/>
                          <a:latin typeface="Times New Roman"/>
                          <a:ea typeface="Times New Roman"/>
                        </a:rPr>
                        <a: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800" b="1">
                          <a:effectLst/>
                          <a:latin typeface="Times New Roman"/>
                          <a:ea typeface="Times New Roman"/>
                        </a:rPr>
                        <a:t>Bản sao văn bản</a:t>
                      </a:r>
                      <a:endParaRPr lang="en-US" sz="1800">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800">
                          <a:effectLst/>
                          <a:latin typeface="Times New Roman"/>
                          <a:ea typeface="Times New Roman"/>
                        </a:rPr>
                        <a: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spcAft>
                          <a:spcPts val="0"/>
                        </a:spcAft>
                      </a:pPr>
                      <a:r>
                        <a:rPr lang="en-US" sz="1800">
                          <a:effectLst/>
                          <a:latin typeface="Times New Roman"/>
                          <a:ea typeface="Times New Roman"/>
                        </a:rPr>
                        <a:t>01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800">
                          <a:effectLst/>
                          <a:latin typeface="Times New Roman"/>
                          <a:ea typeface="Times New Roman"/>
                        </a:rPr>
                        <a:t>Bản sao y bản chính</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800">
                          <a:effectLst/>
                          <a:latin typeface="Times New Roman"/>
                          <a:ea typeface="Times New Roman"/>
                        </a:rPr>
                        <a:t>SY</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spcAft>
                          <a:spcPts val="0"/>
                        </a:spcAft>
                      </a:pPr>
                      <a:r>
                        <a:rPr lang="en-US" sz="1800">
                          <a:effectLst/>
                          <a:latin typeface="Times New Roman"/>
                          <a:ea typeface="Times New Roman"/>
                        </a:rPr>
                        <a:t>02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800">
                          <a:effectLst/>
                          <a:latin typeface="Times New Roman"/>
                          <a:ea typeface="Times New Roman"/>
                        </a:rPr>
                        <a:t>Bản trích sao</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800">
                          <a:effectLst/>
                          <a:latin typeface="Times New Roman"/>
                          <a:ea typeface="Times New Roman"/>
                        </a:rPr>
                        <a:t>TS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spcAft>
                          <a:spcPts val="0"/>
                        </a:spcAft>
                      </a:pPr>
                      <a:r>
                        <a:rPr lang="en-US" sz="1800">
                          <a:effectLst/>
                          <a:latin typeface="Times New Roman"/>
                          <a:ea typeface="Times New Roman"/>
                        </a:rPr>
                        <a:t>03</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800">
                          <a:effectLst/>
                          <a:latin typeface="Times New Roman"/>
                          <a:ea typeface="Times New Roman"/>
                        </a:rPr>
                        <a:t>Bản trích lục</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800">
                          <a:effectLst/>
                          <a:latin typeface="Times New Roman"/>
                          <a:ea typeface="Times New Roman"/>
                        </a:rPr>
                        <a:t>SL</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23186155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393065"/>
            <a:ext cx="8420100" cy="1470025"/>
          </a:xfrm>
        </p:spPr>
        <p:txBody>
          <a:bodyPr/>
          <a:lstStyle/>
          <a:p>
            <a:r>
              <a:rPr lang="en-US" b="1" dirty="0" smtClean="0"/>
              <a:t>CÁCH TRÌNH BÀY THỂ THỨC VĂN BẢN HÀNH NHÀ NƯỚC</a:t>
            </a:r>
            <a:endParaRPr lang="en-US" dirty="0"/>
          </a:p>
        </p:txBody>
      </p:sp>
      <p:sp>
        <p:nvSpPr>
          <p:cNvPr id="3" name="Subtitle 2"/>
          <p:cNvSpPr>
            <a:spLocks noGrp="1"/>
          </p:cNvSpPr>
          <p:nvPr>
            <p:ph type="subTitle" idx="1"/>
          </p:nvPr>
        </p:nvSpPr>
        <p:spPr>
          <a:xfrm>
            <a:off x="412750" y="2057400"/>
            <a:ext cx="9163050" cy="4343400"/>
          </a:xfrm>
          <a:ln>
            <a:noFill/>
          </a:ln>
        </p:spPr>
        <p:txBody>
          <a:bodyPr>
            <a:normAutofit fontScale="55000" lnSpcReduction="20000"/>
          </a:bodyPr>
          <a:lstStyle/>
          <a:p>
            <a:pPr indent="231775" algn="just">
              <a:tabLst>
                <a:tab pos="1481138" algn="l"/>
              </a:tabLst>
            </a:pPr>
            <a:r>
              <a:rPr lang="pt-BR" sz="3300" b="1" dirty="0">
                <a:solidFill>
                  <a:schemeClr val="tx1"/>
                </a:solidFill>
                <a:latin typeface="Times New Roman" pitchFamily="18" charset="0"/>
                <a:cs typeface="Times New Roman" pitchFamily="18" charset="0"/>
              </a:rPr>
              <a:t>1. Phông chữ sử dụng trong văn bản</a:t>
            </a:r>
            <a:endParaRPr lang="en-US" sz="3300" b="1" dirty="0">
              <a:solidFill>
                <a:schemeClr val="tx1"/>
              </a:solidFill>
              <a:latin typeface="Times New Roman" pitchFamily="18" charset="0"/>
              <a:cs typeface="Times New Roman" pitchFamily="18" charset="0"/>
            </a:endParaRPr>
          </a:p>
          <a:p>
            <a:pPr indent="231775" algn="just">
              <a:tabLst>
                <a:tab pos="1481138" algn="l"/>
              </a:tabLst>
            </a:pPr>
            <a:r>
              <a:rPr lang="nl-NL" sz="3300" dirty="0" smtClean="0">
                <a:solidFill>
                  <a:schemeClr val="tx1"/>
                </a:solidFill>
                <a:latin typeface="Times New Roman" pitchFamily="18" charset="0"/>
                <a:cs typeface="Times New Roman" pitchFamily="18" charset="0"/>
              </a:rPr>
              <a:t>Phông </a:t>
            </a:r>
            <a:r>
              <a:rPr lang="nl-NL" sz="3300" dirty="0">
                <a:solidFill>
                  <a:schemeClr val="tx1"/>
                </a:solidFill>
                <a:latin typeface="Times New Roman" pitchFamily="18" charset="0"/>
                <a:cs typeface="Times New Roman" pitchFamily="18" charset="0"/>
              </a:rPr>
              <a:t>chữ sử dụng để trình bày văn bản quy phạm pháp luật phải là các phông chữ tiếng Việt với kiểu chữ chân phương, bảo đảm tính trang trọng, nghiêm túc của văn bản quy phạm pháp luật, sử dụng các phông chữ của bộ mã ký tự chữ Việt (phông chữ tiếng Việt Unicode) theo Tiêu chuẩn Việt Nam TCVN 6909:2001. </a:t>
            </a:r>
            <a:endParaRPr lang="en-US" sz="3300" dirty="0">
              <a:solidFill>
                <a:schemeClr val="tx1"/>
              </a:solidFill>
              <a:latin typeface="Times New Roman" pitchFamily="18" charset="0"/>
              <a:cs typeface="Times New Roman" pitchFamily="18" charset="0"/>
            </a:endParaRPr>
          </a:p>
          <a:p>
            <a:pPr indent="231775" algn="just">
              <a:tabLst>
                <a:tab pos="1481138" algn="l"/>
              </a:tabLst>
            </a:pPr>
            <a:r>
              <a:rPr lang="pt-BR" sz="3300" b="1" dirty="0">
                <a:solidFill>
                  <a:schemeClr val="tx1"/>
                </a:solidFill>
                <a:latin typeface="Times New Roman" pitchFamily="18" charset="0"/>
                <a:cs typeface="Times New Roman" pitchFamily="18" charset="0"/>
              </a:rPr>
              <a:t>2. Số ghi trong văn bản</a:t>
            </a:r>
            <a:endParaRPr lang="en-US" sz="3300" b="1" dirty="0">
              <a:solidFill>
                <a:schemeClr val="tx1"/>
              </a:solidFill>
              <a:latin typeface="Times New Roman" pitchFamily="18" charset="0"/>
              <a:cs typeface="Times New Roman" pitchFamily="18" charset="0"/>
            </a:endParaRPr>
          </a:p>
          <a:p>
            <a:pPr indent="231775" algn="just">
              <a:tabLst>
                <a:tab pos="1481138" algn="l"/>
              </a:tabLst>
            </a:pPr>
            <a:r>
              <a:rPr lang="nl-NL" sz="3300" dirty="0">
                <a:solidFill>
                  <a:schemeClr val="tx1"/>
                </a:solidFill>
                <a:latin typeface="Times New Roman" pitchFamily="18" charset="0"/>
                <a:cs typeface="Times New Roman" pitchFamily="18" charset="0"/>
              </a:rPr>
              <a:t>Số trong văn bản quy phạm pháp luật </a:t>
            </a:r>
            <a:r>
              <a:rPr lang="nl-NL" sz="3300" dirty="0" smtClean="0">
                <a:solidFill>
                  <a:schemeClr val="tx1"/>
                </a:solidFill>
                <a:latin typeface="Times New Roman" pitchFamily="18" charset="0"/>
                <a:cs typeface="Times New Roman" pitchFamily="18" charset="0"/>
              </a:rPr>
              <a:t>dùng </a:t>
            </a:r>
            <a:r>
              <a:rPr lang="nl-NL" sz="3300" dirty="0">
                <a:solidFill>
                  <a:schemeClr val="tx1"/>
                </a:solidFill>
                <a:latin typeface="Times New Roman" pitchFamily="18" charset="0"/>
                <a:cs typeface="Times New Roman" pitchFamily="18" charset="0"/>
              </a:rPr>
              <a:t>chữ số Ả-rập, riêng số thứ tự “phần” và “chương” </a:t>
            </a:r>
            <a:r>
              <a:rPr lang="nl-NL" sz="3300" dirty="0" smtClean="0">
                <a:solidFill>
                  <a:schemeClr val="tx1"/>
                </a:solidFill>
                <a:latin typeface="Times New Roman" pitchFamily="18" charset="0"/>
                <a:cs typeface="Times New Roman" pitchFamily="18" charset="0"/>
              </a:rPr>
              <a:t>dùng </a:t>
            </a:r>
            <a:r>
              <a:rPr lang="nl-NL" sz="3300" dirty="0">
                <a:solidFill>
                  <a:schemeClr val="tx1"/>
                </a:solidFill>
                <a:latin typeface="Times New Roman" pitchFamily="18" charset="0"/>
                <a:cs typeface="Times New Roman" pitchFamily="18" charset="0"/>
              </a:rPr>
              <a:t>chữ số La Mã. Đối với các số chỉ ngày, tháng, năm dùng chữ số Ả-rập; đối với những số chỉ ngày nhỏ hơn 10 và tháng 1, 2 phải ghi thêm số 0 ở trước.</a:t>
            </a:r>
            <a:endParaRPr lang="en-US" sz="3300" dirty="0">
              <a:solidFill>
                <a:schemeClr val="tx1"/>
              </a:solidFill>
              <a:latin typeface="Times New Roman" pitchFamily="18" charset="0"/>
              <a:cs typeface="Times New Roman" pitchFamily="18" charset="0"/>
            </a:endParaRPr>
          </a:p>
          <a:p>
            <a:pPr indent="231775" algn="just">
              <a:tabLst>
                <a:tab pos="1481138" algn="l"/>
              </a:tabLst>
            </a:pPr>
            <a:r>
              <a:rPr lang="pt-BR" sz="3300" b="1" dirty="0">
                <a:solidFill>
                  <a:schemeClr val="tx1"/>
                </a:solidFill>
                <a:latin typeface="Times New Roman" pitchFamily="18" charset="0"/>
                <a:cs typeface="Times New Roman" pitchFamily="18" charset="0"/>
              </a:rPr>
              <a:t>3. Khổ giấy in văn bản </a:t>
            </a:r>
            <a:endParaRPr lang="en-US" sz="3300" b="1" dirty="0">
              <a:solidFill>
                <a:schemeClr val="tx1"/>
              </a:solidFill>
              <a:latin typeface="Times New Roman" pitchFamily="18" charset="0"/>
              <a:cs typeface="Times New Roman" pitchFamily="18" charset="0"/>
            </a:endParaRPr>
          </a:p>
          <a:p>
            <a:pPr indent="231775" algn="just">
              <a:tabLst>
                <a:tab pos="1481138" algn="l"/>
              </a:tabLst>
            </a:pPr>
            <a:r>
              <a:rPr lang="pt-BR" sz="3300" dirty="0">
                <a:solidFill>
                  <a:schemeClr val="tx1"/>
                </a:solidFill>
                <a:latin typeface="Times New Roman" pitchFamily="18" charset="0"/>
                <a:cs typeface="Times New Roman" pitchFamily="18" charset="0"/>
              </a:rPr>
              <a:t>Văn bản quy phạm pháp luật được trình bày trên giấy khổ A4 (210 mm x 297 mm). </a:t>
            </a:r>
            <a:endParaRPr lang="en-US" sz="3300" dirty="0">
              <a:solidFill>
                <a:schemeClr val="tx1"/>
              </a:solidFill>
              <a:latin typeface="Times New Roman" pitchFamily="18" charset="0"/>
              <a:cs typeface="Times New Roman" pitchFamily="18" charset="0"/>
            </a:endParaRPr>
          </a:p>
          <a:p>
            <a:pPr indent="231775" algn="just">
              <a:tabLst>
                <a:tab pos="1481138" algn="l"/>
              </a:tabLst>
            </a:pPr>
            <a:r>
              <a:rPr lang="pt-BR" sz="3300" b="1" dirty="0">
                <a:solidFill>
                  <a:schemeClr val="tx1"/>
                </a:solidFill>
                <a:latin typeface="Times New Roman" pitchFamily="18" charset="0"/>
                <a:cs typeface="Times New Roman" pitchFamily="18" charset="0"/>
              </a:rPr>
              <a:t>4. Kiểu trình bày</a:t>
            </a:r>
            <a:endParaRPr lang="en-US" sz="3300" b="1" dirty="0">
              <a:solidFill>
                <a:schemeClr val="tx1"/>
              </a:solidFill>
              <a:latin typeface="Times New Roman" pitchFamily="18" charset="0"/>
              <a:cs typeface="Times New Roman" pitchFamily="18" charset="0"/>
            </a:endParaRPr>
          </a:p>
          <a:p>
            <a:pPr indent="231775" algn="just">
              <a:tabLst>
                <a:tab pos="1481138" algn="l"/>
              </a:tabLst>
            </a:pPr>
            <a:r>
              <a:rPr lang="pt-BR" sz="3300" dirty="0">
                <a:solidFill>
                  <a:schemeClr val="tx1"/>
                </a:solidFill>
                <a:latin typeface="Times New Roman" pitchFamily="18" charset="0"/>
                <a:cs typeface="Times New Roman" pitchFamily="18" charset="0"/>
              </a:rPr>
              <a:t>Văn bản quy phạm pháp luật được trình bày theo chiều dài của trang giấy khổ A4 (định hướng bản in theo chiều dài). </a:t>
            </a:r>
            <a:endParaRPr lang="en-US" sz="3300" dirty="0">
              <a:solidFill>
                <a:schemeClr val="tx1"/>
              </a:solidFill>
              <a:latin typeface="Times New Roman" pitchFamily="18" charset="0"/>
              <a:cs typeface="Times New Roman" pitchFamily="18" charset="0"/>
            </a:endParaRPr>
          </a:p>
          <a:p>
            <a:pPr indent="228600" algn="just"/>
            <a:endParaRPr lang="en-US" dirty="0">
              <a:solidFill>
                <a:schemeClr val="tx1"/>
              </a:solidFill>
              <a:latin typeface="Times New Roman" pitchFamily="18" charset="0"/>
              <a:cs typeface="Times New Roman" pitchFamily="18" charset="0"/>
            </a:endParaRPr>
          </a:p>
        </p:txBody>
      </p:sp>
      <p:cxnSp>
        <p:nvCxnSpPr>
          <p:cNvPr id="5" name="Straight Connector 4"/>
          <p:cNvCxnSpPr/>
          <p:nvPr/>
        </p:nvCxnSpPr>
        <p:spPr>
          <a:xfrm>
            <a:off x="4148138" y="1863090"/>
            <a:ext cx="1981200" cy="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769530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barn(inVertical)">
                                      <p:cBhvr>
                                        <p:cTn id="25" dur="500"/>
                                        <p:tgtEl>
                                          <p:spTgt spid="3">
                                            <p:txEl>
                                              <p:pRg st="4" end="4"/>
                                            </p:txEl>
                                          </p:spTgt>
                                        </p:tgtEl>
                                      </p:cBhvr>
                                    </p:animEffect>
                                  </p:childTnLst>
                                </p:cTn>
                              </p:par>
                              <p:par>
                                <p:cTn id="26" presetID="16" presetClass="entr" presetSubtype="21" fill="hold" nodeType="with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barn(inVertical)">
                                      <p:cBhvr>
                                        <p:cTn id="28" dur="500"/>
                                        <p:tgtEl>
                                          <p:spTgt spid="3">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Effect transition="in" filter="fade">
                                      <p:cBhvr>
                                        <p:cTn id="33" dur="1000"/>
                                        <p:tgtEl>
                                          <p:spTgt spid="3">
                                            <p:txEl>
                                              <p:pRg st="6" end="6"/>
                                            </p:txEl>
                                          </p:spTgt>
                                        </p:tgtEl>
                                      </p:cBhvr>
                                    </p:animEffect>
                                    <p:anim calcmode="lin" valueType="num">
                                      <p:cBhvr>
                                        <p:cTn id="34"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6" end="6"/>
                                            </p:txEl>
                                          </p:spTgt>
                                        </p:tgtEl>
                                        <p:attrNameLst>
                                          <p:attrName>ppt_y</p:attrName>
                                        </p:attrNameLst>
                                      </p:cBhvr>
                                      <p:tavLst>
                                        <p:tav tm="0">
                                          <p:val>
                                            <p:strVal val="#ppt_y+.1"/>
                                          </p:val>
                                        </p:tav>
                                        <p:tav tm="100000">
                                          <p:val>
                                            <p:strVal val="#ppt_y"/>
                                          </p:val>
                                        </p:tav>
                                      </p:tavLst>
                                    </p:anim>
                                  </p:childTnLst>
                                </p:cTn>
                              </p:par>
                              <p:par>
                                <p:cTn id="36" presetID="42" presetClass="entr" presetSubtype="0" fill="hold" nodeType="withEffect">
                                  <p:stCondLst>
                                    <p:cond delay="0"/>
                                  </p:stCondLst>
                                  <p:childTnLst>
                                    <p:set>
                                      <p:cBhvr>
                                        <p:cTn id="37" dur="1" fill="hold">
                                          <p:stCondLst>
                                            <p:cond delay="0"/>
                                          </p:stCondLst>
                                        </p:cTn>
                                        <p:tgtEl>
                                          <p:spTgt spid="3">
                                            <p:txEl>
                                              <p:pRg st="7" end="7"/>
                                            </p:txEl>
                                          </p:spTgt>
                                        </p:tgtEl>
                                        <p:attrNameLst>
                                          <p:attrName>style.visibility</p:attrName>
                                        </p:attrNameLst>
                                      </p:cBhvr>
                                      <p:to>
                                        <p:strVal val="visible"/>
                                      </p:to>
                                    </p:set>
                                    <p:animEffect transition="in" filter="fade">
                                      <p:cBhvr>
                                        <p:cTn id="38" dur="1000"/>
                                        <p:tgtEl>
                                          <p:spTgt spid="3">
                                            <p:txEl>
                                              <p:pRg st="7" end="7"/>
                                            </p:txEl>
                                          </p:spTgt>
                                        </p:tgtEl>
                                      </p:cBhvr>
                                    </p:animEffect>
                                    <p:anim calcmode="lin" valueType="num">
                                      <p:cBhvr>
                                        <p:cTn id="39"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0"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 y="203198"/>
            <a:ext cx="8915400" cy="487362"/>
          </a:xfrm>
        </p:spPr>
        <p:txBody>
          <a:bodyPr>
            <a:noAutofit/>
          </a:bodyPr>
          <a:lstStyle/>
          <a:p>
            <a:r>
              <a:rPr lang="en-US" sz="2000" b="1">
                <a:latin typeface="Times New Roman" pitchFamily="18" charset="0"/>
                <a:cs typeface="Times New Roman" pitchFamily="18" charset="0"/>
              </a:rPr>
              <a:t>QUI ĐỊNH CHI TIẾT PHÔNG CHỮ, CỠ CHỮ, KIỂU TRÌNH BÀY VĂN BẢN VÀ BẢN SAO</a:t>
            </a:r>
            <a:endParaRPr lang="en-US" sz="2000">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63182936"/>
              </p:ext>
            </p:extLst>
          </p:nvPr>
        </p:nvGraphicFramePr>
        <p:xfrm>
          <a:off x="304800" y="838200"/>
          <a:ext cx="9296400" cy="5577840"/>
        </p:xfrm>
        <a:graphic>
          <a:graphicData uri="http://schemas.openxmlformats.org/drawingml/2006/table">
            <a:tbl>
              <a:tblPr firstRow="1" bandRow="1">
                <a:tableStyleId>{5C22544A-7EE6-4342-B048-85BDC9FD1C3A}</a:tableStyleId>
              </a:tblPr>
              <a:tblGrid>
                <a:gridCol w="475723"/>
                <a:gridCol w="2407685"/>
                <a:gridCol w="1383792"/>
                <a:gridCol w="533400"/>
                <a:gridCol w="990600"/>
                <a:gridCol w="3505200"/>
              </a:tblGrid>
              <a:tr h="370840">
                <a:tc>
                  <a:txBody>
                    <a:bodyPr/>
                    <a:lstStyle/>
                    <a:p>
                      <a:pPr algn="ctr">
                        <a:spcAft>
                          <a:spcPts val="0"/>
                        </a:spcAft>
                      </a:pPr>
                      <a:r>
                        <a:rPr lang="en-US" sz="1800" b="1">
                          <a:solidFill>
                            <a:schemeClr val="tx1"/>
                          </a:solidFill>
                          <a:effectLst/>
                          <a:latin typeface="Times New Roman"/>
                          <a:ea typeface="Times New Roman"/>
                        </a:rPr>
                        <a:t>TT</a:t>
                      </a:r>
                      <a:endParaRPr lang="en-US" sz="1800">
                        <a:solidFill>
                          <a:schemeClr val="tx1"/>
                        </a:solidFill>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800" b="1">
                          <a:solidFill>
                            <a:schemeClr val="tx1"/>
                          </a:solidFill>
                          <a:effectLst/>
                          <a:latin typeface="Times New Roman"/>
                          <a:ea typeface="Times New Roman"/>
                        </a:rPr>
                        <a:t>Thành phần thể thức</a:t>
                      </a:r>
                      <a:endParaRPr lang="en-US" sz="1800">
                        <a:solidFill>
                          <a:schemeClr val="tx1"/>
                        </a:solidFill>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800" b="1">
                          <a:solidFill>
                            <a:schemeClr val="tx1"/>
                          </a:solidFill>
                          <a:effectLst/>
                          <a:latin typeface="Times New Roman"/>
                          <a:ea typeface="Times New Roman"/>
                        </a:rPr>
                        <a:t>Phông chữ</a:t>
                      </a:r>
                      <a:endParaRPr lang="en-US" sz="1800">
                        <a:solidFill>
                          <a:schemeClr val="tx1"/>
                        </a:solidFill>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800" b="1">
                          <a:solidFill>
                            <a:schemeClr val="tx1"/>
                          </a:solidFill>
                          <a:effectLst/>
                          <a:latin typeface="Times New Roman"/>
                          <a:ea typeface="Times New Roman"/>
                        </a:rPr>
                        <a:t>Cỡ chữ</a:t>
                      </a:r>
                      <a:endParaRPr lang="en-US" sz="1800">
                        <a:solidFill>
                          <a:schemeClr val="tx1"/>
                        </a:solidFill>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800" b="1">
                          <a:solidFill>
                            <a:schemeClr val="tx1"/>
                          </a:solidFill>
                          <a:effectLst/>
                          <a:latin typeface="Times New Roman"/>
                          <a:ea typeface="Times New Roman"/>
                        </a:rPr>
                        <a:t>Kiểu chữ</a:t>
                      </a:r>
                      <a:endParaRPr lang="en-US" sz="1800">
                        <a:solidFill>
                          <a:schemeClr val="tx1"/>
                        </a:solidFill>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800" b="1">
                          <a:solidFill>
                            <a:schemeClr val="tx1"/>
                          </a:solidFill>
                          <a:effectLst/>
                          <a:latin typeface="Times New Roman"/>
                          <a:ea typeface="Times New Roman"/>
                        </a:rPr>
                        <a:t>Ví dụ trình bày</a:t>
                      </a:r>
                      <a:endParaRPr lang="en-US" sz="1800">
                        <a:solidFill>
                          <a:schemeClr val="tx1"/>
                        </a:solidFill>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9560">
                <a:tc>
                  <a:txBody>
                    <a:bodyPr/>
                    <a:lstStyle/>
                    <a:p>
                      <a:pPr algn="ctr">
                        <a:spcAft>
                          <a:spcPts val="0"/>
                        </a:spcAft>
                      </a:pPr>
                      <a:r>
                        <a:rPr lang="en-US" sz="1300" b="1">
                          <a:effectLst/>
                          <a:latin typeface="Times New Roman"/>
                          <a:ea typeface="Times New Roman"/>
                        </a:rPr>
                        <a:t>1</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300" b="1">
                          <a:effectLst/>
                          <a:latin typeface="Times New Roman"/>
                          <a:ea typeface="Times New Roman"/>
                        </a:rPr>
                        <a:t>Quốc hiệu</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a:effectLst/>
                          <a:latin typeface="Times New Roman"/>
                          <a:ea typeface="Times New Roman"/>
                        </a:rPr>
                        <a:t> </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a:effectLst/>
                          <a:latin typeface="Times New Roman"/>
                          <a:ea typeface="Times New Roman"/>
                        </a:rPr>
                        <a:t> </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a:effectLst/>
                          <a:latin typeface="Times New Roman"/>
                          <a:ea typeface="Times New Roman"/>
                        </a:rPr>
                        <a:t> </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a:effectLst/>
                          <a:latin typeface="Times New Roman"/>
                          <a:ea typeface="Times New Roman"/>
                        </a:rPr>
                        <a:t> </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04800">
                <a:tc>
                  <a:txBody>
                    <a:bodyPr/>
                    <a:lstStyle/>
                    <a:p>
                      <a:pPr algn="ctr">
                        <a:spcAft>
                          <a:spcPts val="0"/>
                        </a:spcAft>
                      </a:pPr>
                      <a:r>
                        <a:rPr lang="en-US" sz="1300" b="1">
                          <a:effectLst/>
                          <a:latin typeface="Times New Roman"/>
                          <a:ea typeface="Times New Roman"/>
                        </a:rPr>
                        <a:t> </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300">
                          <a:effectLst/>
                          <a:latin typeface="Times New Roman"/>
                          <a:ea typeface="Times New Roman"/>
                        </a:rPr>
                        <a:t>- Quốc hiệu phía trên bên phải</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a:effectLst/>
                          <a:latin typeface="Times New Roman"/>
                          <a:ea typeface="Times New Roman"/>
                        </a:rPr>
                        <a:t>Times New Roman</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a:effectLst/>
                          <a:latin typeface="Times New Roman"/>
                          <a:ea typeface="Times New Roman"/>
                        </a:rPr>
                        <a:t>13</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b="1">
                          <a:effectLst/>
                          <a:latin typeface="Times New Roman"/>
                          <a:ea typeface="Times New Roman"/>
                        </a:rPr>
                        <a:t>Đứng, đậm</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b="1">
                          <a:effectLst/>
                          <a:latin typeface="Times New Roman"/>
                          <a:ea typeface="Times New Roman"/>
                        </a:rPr>
                        <a:t>CỘNG HÒA XÃ HỘI CHỦ </a:t>
                      </a:r>
                      <a:r>
                        <a:rPr lang="en-US" sz="1300" b="1" smtClean="0">
                          <a:effectLst/>
                          <a:latin typeface="Times New Roman"/>
                          <a:ea typeface="Times New Roman"/>
                        </a:rPr>
                        <a:t>NGHĨA</a:t>
                      </a:r>
                      <a:r>
                        <a:rPr lang="en-US" sz="1300" b="1" baseline="0" smtClean="0">
                          <a:effectLst/>
                          <a:latin typeface="Times New Roman"/>
                          <a:ea typeface="Times New Roman"/>
                        </a:rPr>
                        <a:t> </a:t>
                      </a:r>
                      <a:r>
                        <a:rPr lang="en-US" sz="1300" b="1" smtClean="0">
                          <a:effectLst/>
                          <a:latin typeface="Times New Roman"/>
                          <a:ea typeface="Times New Roman"/>
                        </a:rPr>
                        <a:t>VIỆT </a:t>
                      </a:r>
                      <a:r>
                        <a:rPr lang="en-US" sz="1300" b="1">
                          <a:effectLst/>
                          <a:latin typeface="Times New Roman"/>
                          <a:ea typeface="Times New Roman"/>
                        </a:rPr>
                        <a:t>NAM</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04800">
                <a:tc>
                  <a:txBody>
                    <a:bodyPr/>
                    <a:lstStyle/>
                    <a:p>
                      <a:pPr algn="ctr">
                        <a:spcAft>
                          <a:spcPts val="0"/>
                        </a:spcAft>
                      </a:pPr>
                      <a:r>
                        <a:rPr lang="en-US" sz="1300" b="1">
                          <a:effectLst/>
                          <a:latin typeface="Times New Roman"/>
                          <a:ea typeface="Times New Roman"/>
                        </a:rPr>
                        <a:t> </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300">
                          <a:effectLst/>
                          <a:latin typeface="Times New Roman"/>
                          <a:ea typeface="Times New Roman"/>
                        </a:rPr>
                        <a:t>- Tiêu ngữ (canh giữa Quốc hiệu)</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a:effectLst/>
                          <a:latin typeface="Times New Roman"/>
                          <a:ea typeface="Times New Roman"/>
                        </a:rPr>
                        <a:t>||</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a:effectLst/>
                          <a:latin typeface="Times New Roman"/>
                          <a:ea typeface="Times New Roman"/>
                        </a:rPr>
                        <a:t>13</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b="1">
                          <a:effectLst/>
                          <a:latin typeface="Times New Roman"/>
                          <a:ea typeface="Times New Roman"/>
                        </a:rPr>
                        <a:t>Đứng, đậm</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b="1">
                          <a:effectLst/>
                          <a:latin typeface="Times New Roman"/>
                          <a:ea typeface="Times New Roman"/>
                        </a:rPr>
                        <a:t>Độc lập - Tự do - Hạnh phúc</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04800">
                <a:tc>
                  <a:txBody>
                    <a:bodyPr/>
                    <a:lstStyle/>
                    <a:p>
                      <a:pPr algn="ctr">
                        <a:spcAft>
                          <a:spcPts val="0"/>
                        </a:spcAft>
                      </a:pPr>
                      <a:r>
                        <a:rPr lang="en-US" sz="1300" b="1">
                          <a:effectLst/>
                          <a:latin typeface="Times New Roman"/>
                          <a:ea typeface="Times New Roman"/>
                        </a:rPr>
                        <a:t> </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300">
                          <a:effectLst/>
                          <a:latin typeface="Times New Roman"/>
                          <a:ea typeface="Times New Roman"/>
                        </a:rPr>
                        <a:t>- Đường kẻ dưới= độ dài dòng chữ</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a:effectLst/>
                          <a:latin typeface="Times New Roman"/>
                          <a:ea typeface="Times New Roman"/>
                        </a:rPr>
                        <a:t>||</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a:effectLst/>
                          <a:latin typeface="Times New Roman"/>
                          <a:ea typeface="Times New Roman"/>
                        </a:rPr>
                        <a:t> </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a:effectLst/>
                          <a:latin typeface="Times New Roman"/>
                          <a:ea typeface="Times New Roman"/>
                        </a:rPr>
                        <a:t> </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endParaRPr lang="en-US" sz="13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spcAft>
                          <a:spcPts val="0"/>
                        </a:spcAft>
                      </a:pPr>
                      <a:r>
                        <a:rPr lang="en-US" sz="1300" b="1">
                          <a:effectLst/>
                          <a:latin typeface="Times New Roman"/>
                          <a:ea typeface="Times New Roman"/>
                        </a:rPr>
                        <a:t>2</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300" b="1">
                          <a:effectLst/>
                          <a:latin typeface="Times New Roman"/>
                          <a:ea typeface="Times New Roman"/>
                        </a:rPr>
                        <a:t>Tên cơ quan ban hành văn bản, cơ quan sao văn bản</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a:effectLst/>
                          <a:latin typeface="Times New Roman"/>
                          <a:ea typeface="Times New Roman"/>
                        </a:rPr>
                        <a:t> </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a:effectLst/>
                          <a:latin typeface="Times New Roman"/>
                          <a:ea typeface="Times New Roman"/>
                        </a:rPr>
                        <a:t> </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a:effectLst/>
                          <a:latin typeface="Times New Roman"/>
                          <a:ea typeface="Times New Roman"/>
                        </a:rPr>
                        <a:t> </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a:effectLst/>
                          <a:latin typeface="Times New Roman"/>
                          <a:ea typeface="Times New Roman"/>
                        </a:rPr>
                        <a:t> </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9560">
                <a:tc>
                  <a:txBody>
                    <a:bodyPr/>
                    <a:lstStyle/>
                    <a:p>
                      <a:pPr algn="ctr">
                        <a:spcAft>
                          <a:spcPts val="0"/>
                        </a:spcAft>
                      </a:pPr>
                      <a:r>
                        <a:rPr lang="en-US" sz="1300" b="1">
                          <a:effectLst/>
                          <a:latin typeface="Times New Roman"/>
                          <a:ea typeface="Times New Roman"/>
                        </a:rPr>
                        <a:t> </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300">
                          <a:effectLst/>
                          <a:latin typeface="Times New Roman"/>
                          <a:ea typeface="Times New Roman"/>
                        </a:rPr>
                        <a:t>- Tên cơ quan chủ quản trực tiếp</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a:effectLst/>
                          <a:latin typeface="Times New Roman"/>
                          <a:ea typeface="Times New Roman"/>
                        </a:rPr>
                        <a:t>||</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a:effectLst/>
                          <a:latin typeface="Times New Roman"/>
                          <a:ea typeface="Times New Roman"/>
                        </a:rPr>
                        <a:t>13</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a:effectLst/>
                          <a:latin typeface="Times New Roman"/>
                          <a:ea typeface="Times New Roman"/>
                        </a:rPr>
                        <a:t>Đứng</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a:effectLst/>
                          <a:latin typeface="Times New Roman"/>
                          <a:ea typeface="Times New Roman"/>
                        </a:rPr>
                        <a:t>BỘ CHQS TỈNH ĐỒNG THÁP</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spcAft>
                          <a:spcPts val="0"/>
                        </a:spcAft>
                      </a:pPr>
                      <a:r>
                        <a:rPr lang="en-US" sz="1300" b="1">
                          <a:effectLst/>
                          <a:latin typeface="Times New Roman"/>
                          <a:ea typeface="Times New Roman"/>
                        </a:rPr>
                        <a:t> </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300">
                          <a:effectLst/>
                          <a:latin typeface="Times New Roman"/>
                          <a:ea typeface="Times New Roman"/>
                        </a:rPr>
                        <a:t>- Tên cơ quan, đơn vị ban hành văn bản</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a:effectLst/>
                          <a:latin typeface="Times New Roman"/>
                          <a:ea typeface="Times New Roman"/>
                        </a:rPr>
                        <a:t>||</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a:effectLst/>
                          <a:latin typeface="Times New Roman"/>
                          <a:ea typeface="Times New Roman"/>
                        </a:rPr>
                        <a:t>13</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b="1">
                          <a:effectLst/>
                          <a:latin typeface="Times New Roman"/>
                          <a:ea typeface="Times New Roman"/>
                        </a:rPr>
                        <a:t>Đứng, đậm</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b="1">
                          <a:effectLst/>
                          <a:latin typeface="Times New Roman"/>
                          <a:ea typeface="Times New Roman"/>
                        </a:rPr>
                        <a:t>BAN CHỈ HUY QUÂN SỰ </a:t>
                      </a:r>
                      <a:endParaRPr lang="en-US" sz="1400">
                        <a:effectLst/>
                        <a:latin typeface="Times New Roman"/>
                        <a:ea typeface="Times New Roman"/>
                      </a:endParaRPr>
                    </a:p>
                    <a:p>
                      <a:pPr algn="ctr">
                        <a:spcAft>
                          <a:spcPts val="0"/>
                        </a:spcAft>
                      </a:pPr>
                      <a:r>
                        <a:rPr lang="en-US" sz="1300" b="1">
                          <a:effectLst/>
                          <a:latin typeface="Times New Roman"/>
                          <a:ea typeface="Times New Roman"/>
                        </a:rPr>
                        <a:t>HUYỆN TAM NÔNG</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spcAft>
                          <a:spcPts val="0"/>
                        </a:spcAft>
                      </a:pPr>
                      <a:r>
                        <a:rPr lang="en-US" sz="1300" b="1">
                          <a:effectLst/>
                          <a:latin typeface="Times New Roman"/>
                          <a:ea typeface="Times New Roman"/>
                        </a:rPr>
                        <a:t> </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300">
                          <a:effectLst/>
                          <a:latin typeface="Times New Roman"/>
                          <a:ea typeface="Times New Roman"/>
                        </a:rPr>
                        <a:t>- Đường kẻ dưới= 1/2 độ dài dòng chữ</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a:effectLst/>
                          <a:latin typeface="Times New Roman"/>
                          <a:ea typeface="Times New Roman"/>
                        </a:rPr>
                        <a:t> </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a:effectLst/>
                          <a:latin typeface="Times New Roman"/>
                          <a:ea typeface="Times New Roman"/>
                        </a:rPr>
                        <a:t> </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a:effectLst/>
                          <a:latin typeface="Times New Roman"/>
                          <a:ea typeface="Times New Roman"/>
                        </a:rPr>
                        <a:t> </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endParaRPr lang="en-US" sz="13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50520">
                <a:tc>
                  <a:txBody>
                    <a:bodyPr/>
                    <a:lstStyle/>
                    <a:p>
                      <a:pPr algn="ctr">
                        <a:spcAft>
                          <a:spcPts val="0"/>
                        </a:spcAft>
                      </a:pPr>
                      <a:r>
                        <a:rPr lang="en-US" sz="1300" b="1">
                          <a:effectLst/>
                          <a:latin typeface="Times New Roman"/>
                          <a:ea typeface="Times New Roman"/>
                        </a:rPr>
                        <a:t>3</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300" b="1">
                          <a:effectLst/>
                          <a:latin typeface="Times New Roman"/>
                          <a:ea typeface="Times New Roman"/>
                        </a:rPr>
                        <a:t>Số, ký hiệu của văn bản, bản sao</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a:effectLst/>
                          <a:latin typeface="Times New Roman"/>
                          <a:ea typeface="Times New Roman"/>
                        </a:rPr>
                        <a:t>||</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a:effectLst/>
                          <a:latin typeface="Times New Roman"/>
                          <a:ea typeface="Times New Roman"/>
                        </a:rPr>
                        <a:t>13</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a:effectLst/>
                          <a:latin typeface="Times New Roman"/>
                          <a:ea typeface="Times New Roman"/>
                        </a:rPr>
                        <a:t>Đứng</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a:effectLst/>
                          <a:latin typeface="Times New Roman"/>
                          <a:ea typeface="Times New Roman"/>
                        </a:rPr>
                        <a:t>Số:         /BC-BCH, Số:      /BCH-TM</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spcAft>
                          <a:spcPts val="0"/>
                        </a:spcAft>
                      </a:pPr>
                      <a:r>
                        <a:rPr lang="en-US" sz="1300" b="1">
                          <a:effectLst/>
                          <a:latin typeface="Times New Roman"/>
                          <a:ea typeface="Times New Roman"/>
                        </a:rPr>
                        <a:t>4</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300" b="1">
                          <a:effectLst/>
                          <a:latin typeface="Times New Roman"/>
                          <a:ea typeface="Times New Roman"/>
                        </a:rPr>
                        <a:t>Địa danh, thời gian ban hành và sao văn bản </a:t>
                      </a:r>
                      <a:r>
                        <a:rPr lang="en-US" sz="1300">
                          <a:effectLst/>
                          <a:latin typeface="Times New Roman"/>
                          <a:ea typeface="Times New Roman"/>
                        </a:rPr>
                        <a:t>(canh giữa Tiêu ngữ)</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a:effectLst/>
                          <a:latin typeface="Times New Roman"/>
                          <a:ea typeface="Times New Roman"/>
                        </a:rPr>
                        <a:t>||</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a:effectLst/>
                          <a:latin typeface="Times New Roman"/>
                          <a:ea typeface="Times New Roman"/>
                        </a:rPr>
                        <a:t> </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a:effectLst/>
                          <a:latin typeface="Times New Roman"/>
                          <a:ea typeface="Times New Roman"/>
                        </a:rPr>
                        <a:t>Nghiêng</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i="1">
                          <a:effectLst/>
                          <a:latin typeface="Times New Roman"/>
                          <a:ea typeface="Times New Roman"/>
                        </a:rPr>
                        <a:t>Tam Nông, ngày </a:t>
                      </a:r>
                      <a:r>
                        <a:rPr lang="en-US" sz="1300" i="1" smtClean="0">
                          <a:effectLst/>
                          <a:latin typeface="Times New Roman"/>
                          <a:ea typeface="Times New Roman"/>
                        </a:rPr>
                        <a:t>       </a:t>
                      </a:r>
                      <a:r>
                        <a:rPr lang="en-US" sz="1300" i="1">
                          <a:effectLst/>
                          <a:latin typeface="Times New Roman"/>
                          <a:ea typeface="Times New Roman"/>
                        </a:rPr>
                        <a:t>tháng </a:t>
                      </a:r>
                      <a:r>
                        <a:rPr lang="en-US" sz="1300" i="1" smtClean="0">
                          <a:effectLst/>
                          <a:latin typeface="Times New Roman"/>
                          <a:ea typeface="Times New Roman"/>
                        </a:rPr>
                        <a:t>       </a:t>
                      </a:r>
                      <a:r>
                        <a:rPr lang="en-US" sz="1300" i="1">
                          <a:effectLst/>
                          <a:latin typeface="Times New Roman"/>
                          <a:ea typeface="Times New Roman"/>
                        </a:rPr>
                        <a:t>năm </a:t>
                      </a:r>
                      <a:r>
                        <a:rPr lang="en-US" sz="1300" i="1" smtClean="0">
                          <a:effectLst/>
                          <a:latin typeface="Times New Roman"/>
                          <a:ea typeface="Times New Roman"/>
                        </a:rPr>
                        <a:t>     </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9560">
                <a:tc>
                  <a:txBody>
                    <a:bodyPr/>
                    <a:lstStyle/>
                    <a:p>
                      <a:pPr algn="ctr">
                        <a:spcAft>
                          <a:spcPts val="0"/>
                        </a:spcAft>
                      </a:pPr>
                      <a:r>
                        <a:rPr lang="en-US" sz="1300" b="1">
                          <a:effectLst/>
                          <a:latin typeface="Times New Roman"/>
                          <a:ea typeface="Times New Roman"/>
                        </a:rPr>
                        <a:t>5</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300" b="1">
                          <a:effectLst/>
                          <a:latin typeface="Times New Roman"/>
                          <a:ea typeface="Times New Roman"/>
                        </a:rPr>
                        <a:t>Tên loại và trích yếu văn bản</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a:effectLst/>
                          <a:latin typeface="Times New Roman"/>
                          <a:ea typeface="Times New Roman"/>
                        </a:rPr>
                        <a:t> </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a:effectLst/>
                          <a:latin typeface="Times New Roman"/>
                          <a:ea typeface="Times New Roman"/>
                        </a:rPr>
                        <a:t> </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a:effectLst/>
                          <a:latin typeface="Times New Roman"/>
                          <a:ea typeface="Times New Roman"/>
                        </a:rPr>
                        <a:t> </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a:effectLst/>
                          <a:latin typeface="Times New Roman"/>
                          <a:ea typeface="Times New Roman"/>
                        </a:rPr>
                        <a:t> </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04800">
                <a:tc>
                  <a:txBody>
                    <a:bodyPr/>
                    <a:lstStyle/>
                    <a:p>
                      <a:pPr algn="ctr">
                        <a:spcAft>
                          <a:spcPts val="0"/>
                        </a:spcAft>
                      </a:pPr>
                      <a:r>
                        <a:rPr lang="en-US" sz="1300" b="1">
                          <a:effectLst/>
                          <a:latin typeface="Times New Roman"/>
                          <a:ea typeface="Times New Roman"/>
                        </a:rPr>
                        <a:t>a</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300" b="1">
                          <a:effectLst/>
                          <a:latin typeface="Times New Roman"/>
                          <a:ea typeface="Times New Roman"/>
                        </a:rPr>
                        <a:t>Đối với văn bản có tên loại</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a:effectLst/>
                          <a:latin typeface="Times New Roman"/>
                          <a:ea typeface="Times New Roman"/>
                        </a:rPr>
                        <a:t> </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a:effectLst/>
                          <a:latin typeface="Times New Roman"/>
                          <a:ea typeface="Times New Roman"/>
                        </a:rPr>
                        <a:t> </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a:effectLst/>
                          <a:latin typeface="Times New Roman"/>
                          <a:ea typeface="Times New Roman"/>
                        </a:rPr>
                        <a:t> </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b="1">
                          <a:effectLst/>
                          <a:latin typeface="Times New Roman"/>
                          <a:ea typeface="Times New Roman"/>
                        </a:rPr>
                        <a:t> </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04800">
                <a:tc>
                  <a:txBody>
                    <a:bodyPr/>
                    <a:lstStyle/>
                    <a:p>
                      <a:pPr algn="ctr">
                        <a:spcAft>
                          <a:spcPts val="0"/>
                        </a:spcAft>
                      </a:pPr>
                      <a:r>
                        <a:rPr lang="en-US" sz="1300" b="1">
                          <a:effectLst/>
                          <a:latin typeface="Times New Roman"/>
                          <a:ea typeface="Times New Roman"/>
                        </a:rPr>
                        <a:t> </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300">
                          <a:effectLst/>
                          <a:latin typeface="Times New Roman"/>
                          <a:ea typeface="Times New Roman"/>
                        </a:rPr>
                        <a:t>- Tên loại văn bản</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a:effectLst/>
                          <a:latin typeface="Times New Roman"/>
                          <a:ea typeface="Times New Roman"/>
                        </a:rPr>
                        <a:t>||</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a:effectLst/>
                          <a:latin typeface="Times New Roman"/>
                          <a:ea typeface="Times New Roman"/>
                        </a:rPr>
                        <a:t>14</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b="1">
                          <a:effectLst/>
                          <a:latin typeface="Times New Roman"/>
                          <a:ea typeface="Times New Roman"/>
                        </a:rPr>
                        <a:t>Đứng, đậm</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b="1">
                          <a:effectLst/>
                          <a:latin typeface="Times New Roman"/>
                          <a:ea typeface="Times New Roman"/>
                        </a:rPr>
                        <a:t>BÁO CÁO</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04800">
                <a:tc>
                  <a:txBody>
                    <a:bodyPr/>
                    <a:lstStyle/>
                    <a:p>
                      <a:pPr algn="ctr">
                        <a:spcAft>
                          <a:spcPts val="0"/>
                        </a:spcAft>
                      </a:pPr>
                      <a:r>
                        <a:rPr lang="en-US" sz="1300" b="1">
                          <a:effectLst/>
                          <a:latin typeface="Times New Roman"/>
                          <a:ea typeface="Times New Roman"/>
                        </a:rPr>
                        <a:t> </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300">
                          <a:effectLst/>
                          <a:latin typeface="Times New Roman"/>
                          <a:ea typeface="Times New Roman"/>
                        </a:rPr>
                        <a:t>- Trích yếu văn bản</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a:effectLst/>
                          <a:latin typeface="Times New Roman"/>
                          <a:ea typeface="Times New Roman"/>
                        </a:rPr>
                        <a:t>||</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a:effectLst/>
                          <a:latin typeface="Times New Roman"/>
                          <a:ea typeface="Times New Roman"/>
                        </a:rPr>
                        <a:t>14</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b="1">
                          <a:effectLst/>
                          <a:latin typeface="Times New Roman"/>
                          <a:ea typeface="Times New Roman"/>
                        </a:rPr>
                        <a:t>Đứng, đậm</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b="1">
                          <a:effectLst/>
                          <a:latin typeface="Times New Roman"/>
                          <a:ea typeface="Times New Roman"/>
                        </a:rPr>
                        <a:t>Tổng kết công tác Quân sự địa phương năm …</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04800">
                <a:tc>
                  <a:txBody>
                    <a:bodyPr/>
                    <a:lstStyle/>
                    <a:p>
                      <a:pPr algn="ctr">
                        <a:spcAft>
                          <a:spcPts val="0"/>
                        </a:spcAft>
                      </a:pPr>
                      <a:r>
                        <a:rPr lang="en-US" sz="1300" b="1">
                          <a:effectLst/>
                          <a:latin typeface="Times New Roman"/>
                          <a:ea typeface="Times New Roman"/>
                        </a:rPr>
                        <a:t> </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300">
                          <a:effectLst/>
                          <a:latin typeface="Times New Roman"/>
                          <a:ea typeface="Times New Roman"/>
                        </a:rPr>
                        <a:t>- Đường kẻ dưới = 1/3 độ dài dòng chữ</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a:effectLst/>
                          <a:latin typeface="Times New Roman"/>
                          <a:ea typeface="Times New Roman"/>
                        </a:rPr>
                        <a:t> </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a:effectLst/>
                          <a:latin typeface="Times New Roman"/>
                          <a:ea typeface="Times New Roman"/>
                        </a:rPr>
                        <a:t> </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a:effectLst/>
                          <a:latin typeface="Times New Roman"/>
                          <a:ea typeface="Times New Roman"/>
                        </a:rPr>
                        <a:t> </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endParaRPr lang="en-US" sz="13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cxnSp>
        <p:nvCxnSpPr>
          <p:cNvPr id="7" name="Straight Connector 6"/>
          <p:cNvCxnSpPr/>
          <p:nvPr/>
        </p:nvCxnSpPr>
        <p:spPr>
          <a:xfrm>
            <a:off x="6858000" y="2438400"/>
            <a:ext cx="19812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7434264" y="3810000"/>
            <a:ext cx="762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7234240" y="6172200"/>
            <a:ext cx="107632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9578326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 y="203198"/>
            <a:ext cx="8915400" cy="487362"/>
          </a:xfrm>
        </p:spPr>
        <p:txBody>
          <a:bodyPr>
            <a:noAutofit/>
          </a:bodyPr>
          <a:lstStyle/>
          <a:p>
            <a:r>
              <a:rPr lang="en-US" sz="2000" b="1">
                <a:latin typeface="Times New Roman" pitchFamily="18" charset="0"/>
                <a:cs typeface="Times New Roman" pitchFamily="18" charset="0"/>
              </a:rPr>
              <a:t>QUI ĐỊNH CHI TIẾT PHÔNG CHỮ, CỠ CHỮ, KIỂU TRÌNH BÀY VĂN BẢN VÀ BẢN SAO</a:t>
            </a:r>
            <a:endParaRPr lang="en-US" sz="2000">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984975556"/>
              </p:ext>
            </p:extLst>
          </p:nvPr>
        </p:nvGraphicFramePr>
        <p:xfrm>
          <a:off x="304800" y="838200"/>
          <a:ext cx="9296400" cy="5501640"/>
        </p:xfrm>
        <a:graphic>
          <a:graphicData uri="http://schemas.openxmlformats.org/drawingml/2006/table">
            <a:tbl>
              <a:tblPr firstRow="1" bandRow="1">
                <a:tableStyleId>{5C22544A-7EE6-4342-B048-85BDC9FD1C3A}</a:tableStyleId>
              </a:tblPr>
              <a:tblGrid>
                <a:gridCol w="475723"/>
                <a:gridCol w="2407685"/>
                <a:gridCol w="1383792"/>
                <a:gridCol w="533400"/>
                <a:gridCol w="990600"/>
                <a:gridCol w="3505200"/>
              </a:tblGrid>
              <a:tr h="370840">
                <a:tc>
                  <a:txBody>
                    <a:bodyPr/>
                    <a:lstStyle/>
                    <a:p>
                      <a:pPr algn="ctr">
                        <a:spcAft>
                          <a:spcPts val="0"/>
                        </a:spcAft>
                      </a:pPr>
                      <a:r>
                        <a:rPr lang="en-US" sz="1800" b="1">
                          <a:solidFill>
                            <a:schemeClr val="tx1"/>
                          </a:solidFill>
                          <a:effectLst/>
                          <a:latin typeface="Times New Roman"/>
                          <a:ea typeface="Times New Roman"/>
                        </a:rPr>
                        <a:t>TT</a:t>
                      </a:r>
                      <a:endParaRPr lang="en-US" sz="1800">
                        <a:solidFill>
                          <a:schemeClr val="tx1"/>
                        </a:solidFill>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800" b="1">
                          <a:solidFill>
                            <a:schemeClr val="tx1"/>
                          </a:solidFill>
                          <a:effectLst/>
                          <a:latin typeface="Times New Roman"/>
                          <a:ea typeface="Times New Roman"/>
                        </a:rPr>
                        <a:t>Thành phần thể thức</a:t>
                      </a:r>
                      <a:endParaRPr lang="en-US" sz="1800">
                        <a:solidFill>
                          <a:schemeClr val="tx1"/>
                        </a:solidFill>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800" b="1">
                          <a:solidFill>
                            <a:schemeClr val="tx1"/>
                          </a:solidFill>
                          <a:effectLst/>
                          <a:latin typeface="Times New Roman"/>
                          <a:ea typeface="Times New Roman"/>
                        </a:rPr>
                        <a:t>Phông chữ</a:t>
                      </a:r>
                      <a:endParaRPr lang="en-US" sz="1800">
                        <a:solidFill>
                          <a:schemeClr val="tx1"/>
                        </a:solidFill>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800" b="1">
                          <a:solidFill>
                            <a:schemeClr val="tx1"/>
                          </a:solidFill>
                          <a:effectLst/>
                          <a:latin typeface="Times New Roman"/>
                          <a:ea typeface="Times New Roman"/>
                        </a:rPr>
                        <a:t>Cỡ chữ</a:t>
                      </a:r>
                      <a:endParaRPr lang="en-US" sz="1800">
                        <a:solidFill>
                          <a:schemeClr val="tx1"/>
                        </a:solidFill>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800" b="1">
                          <a:solidFill>
                            <a:schemeClr val="tx1"/>
                          </a:solidFill>
                          <a:effectLst/>
                          <a:latin typeface="Times New Roman"/>
                          <a:ea typeface="Times New Roman"/>
                        </a:rPr>
                        <a:t>Kiểu chữ</a:t>
                      </a:r>
                      <a:endParaRPr lang="en-US" sz="1800">
                        <a:solidFill>
                          <a:schemeClr val="tx1"/>
                        </a:solidFill>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800" b="1">
                          <a:solidFill>
                            <a:schemeClr val="tx1"/>
                          </a:solidFill>
                          <a:effectLst/>
                          <a:latin typeface="Times New Roman"/>
                          <a:ea typeface="Times New Roman"/>
                        </a:rPr>
                        <a:t>Ví dụ trình bày</a:t>
                      </a:r>
                      <a:endParaRPr lang="en-US" sz="1800">
                        <a:solidFill>
                          <a:schemeClr val="tx1"/>
                        </a:solidFill>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9560">
                <a:tc>
                  <a:txBody>
                    <a:bodyPr/>
                    <a:lstStyle/>
                    <a:p>
                      <a:pPr algn="ctr">
                        <a:spcAft>
                          <a:spcPts val="0"/>
                        </a:spcAft>
                      </a:pPr>
                      <a:r>
                        <a:rPr lang="en-US" sz="1300" b="1">
                          <a:solidFill>
                            <a:schemeClr val="tx1"/>
                          </a:solidFill>
                          <a:effectLst/>
                          <a:latin typeface="Times New Roman"/>
                          <a:ea typeface="Times New Roman"/>
                        </a:rPr>
                        <a:t>b</a:t>
                      </a:r>
                      <a:endParaRPr lang="en-US" sz="1400">
                        <a:solidFill>
                          <a:schemeClr val="tx1"/>
                        </a:solidFill>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300" b="1">
                          <a:solidFill>
                            <a:schemeClr val="tx1"/>
                          </a:solidFill>
                          <a:effectLst/>
                          <a:latin typeface="Times New Roman"/>
                          <a:ea typeface="Times New Roman"/>
                        </a:rPr>
                        <a:t>Đối với công văn</a:t>
                      </a:r>
                      <a:endParaRPr lang="en-US" sz="1400">
                        <a:solidFill>
                          <a:schemeClr val="tx1"/>
                        </a:solidFill>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a:solidFill>
                            <a:schemeClr val="tx1"/>
                          </a:solidFill>
                          <a:effectLst/>
                          <a:latin typeface="Times New Roman"/>
                          <a:ea typeface="Times New Roman"/>
                        </a:rPr>
                        <a:t> </a:t>
                      </a:r>
                      <a:endParaRPr lang="en-US" sz="1400">
                        <a:solidFill>
                          <a:schemeClr val="tx1"/>
                        </a:solidFill>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a:solidFill>
                            <a:schemeClr val="tx1"/>
                          </a:solidFill>
                          <a:effectLst/>
                          <a:latin typeface="Times New Roman"/>
                          <a:ea typeface="Times New Roman"/>
                        </a:rPr>
                        <a:t> </a:t>
                      </a:r>
                      <a:endParaRPr lang="en-US" sz="1400">
                        <a:solidFill>
                          <a:schemeClr val="tx1"/>
                        </a:solidFill>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a:solidFill>
                            <a:schemeClr val="tx1"/>
                          </a:solidFill>
                          <a:effectLst/>
                          <a:latin typeface="Times New Roman"/>
                          <a:ea typeface="Times New Roman"/>
                        </a:rPr>
                        <a:t> </a:t>
                      </a:r>
                      <a:endParaRPr lang="en-US" sz="1400">
                        <a:solidFill>
                          <a:schemeClr val="tx1"/>
                        </a:solidFill>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a:solidFill>
                            <a:schemeClr val="tx1"/>
                          </a:solidFill>
                          <a:effectLst/>
                          <a:latin typeface="Times New Roman"/>
                          <a:ea typeface="Times New Roman"/>
                        </a:rPr>
                        <a:t> </a:t>
                      </a:r>
                      <a:endParaRPr lang="en-US" sz="1400">
                        <a:solidFill>
                          <a:schemeClr val="tx1"/>
                        </a:solidFill>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04800">
                <a:tc>
                  <a:txBody>
                    <a:bodyPr/>
                    <a:lstStyle/>
                    <a:p>
                      <a:pPr algn="ctr">
                        <a:spcAft>
                          <a:spcPts val="0"/>
                        </a:spcAft>
                      </a:pPr>
                      <a:r>
                        <a:rPr lang="en-US" sz="1300" b="1">
                          <a:solidFill>
                            <a:schemeClr val="tx1"/>
                          </a:solidFill>
                          <a:effectLst/>
                          <a:latin typeface="Times New Roman"/>
                          <a:ea typeface="Times New Roman"/>
                        </a:rPr>
                        <a:t> </a:t>
                      </a:r>
                      <a:endParaRPr lang="en-US" sz="1400">
                        <a:solidFill>
                          <a:schemeClr val="tx1"/>
                        </a:solidFill>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300">
                          <a:solidFill>
                            <a:schemeClr val="tx1"/>
                          </a:solidFill>
                          <a:effectLst/>
                          <a:latin typeface="Times New Roman"/>
                          <a:ea typeface="Times New Roman"/>
                        </a:rPr>
                        <a:t>- Trích yếu công văn</a:t>
                      </a:r>
                      <a:endParaRPr lang="en-US" sz="1400">
                        <a:solidFill>
                          <a:schemeClr val="tx1"/>
                        </a:solidFill>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300" smtClean="0">
                          <a:effectLst/>
                          <a:latin typeface="Times New Roman"/>
                          <a:ea typeface="Times New Roman"/>
                        </a:rPr>
                        <a:t>Times New Roman</a:t>
                      </a: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a:solidFill>
                            <a:schemeClr val="tx1"/>
                          </a:solidFill>
                          <a:effectLst/>
                          <a:latin typeface="Times New Roman"/>
                          <a:ea typeface="Times New Roman"/>
                        </a:rPr>
                        <a:t>12</a:t>
                      </a:r>
                      <a:endParaRPr lang="en-US" sz="1400">
                        <a:solidFill>
                          <a:schemeClr val="tx1"/>
                        </a:solidFill>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a:solidFill>
                            <a:schemeClr val="tx1"/>
                          </a:solidFill>
                          <a:effectLst/>
                          <a:latin typeface="Times New Roman"/>
                          <a:ea typeface="Times New Roman"/>
                        </a:rPr>
                        <a:t>Đứng</a:t>
                      </a:r>
                      <a:endParaRPr lang="en-US" sz="1400">
                        <a:solidFill>
                          <a:schemeClr val="tx1"/>
                        </a:solidFill>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a:solidFill>
                            <a:schemeClr val="tx1"/>
                          </a:solidFill>
                          <a:effectLst/>
                          <a:latin typeface="Times New Roman"/>
                          <a:ea typeface="Times New Roman"/>
                        </a:rPr>
                        <a:t>V/v bổ sung kinh phí </a:t>
                      </a:r>
                      <a:endParaRPr lang="en-US" sz="1400">
                        <a:solidFill>
                          <a:schemeClr val="tx1"/>
                        </a:solidFill>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04800">
                <a:tc>
                  <a:txBody>
                    <a:bodyPr/>
                    <a:lstStyle/>
                    <a:p>
                      <a:pPr algn="ctr">
                        <a:spcAft>
                          <a:spcPts val="0"/>
                        </a:spcAft>
                      </a:pPr>
                      <a:r>
                        <a:rPr lang="en-US" sz="1300" b="1">
                          <a:solidFill>
                            <a:schemeClr val="tx1"/>
                          </a:solidFill>
                          <a:effectLst/>
                          <a:latin typeface="Times New Roman"/>
                          <a:ea typeface="Times New Roman"/>
                        </a:rPr>
                        <a:t>6</a:t>
                      </a:r>
                      <a:endParaRPr lang="en-US" sz="1400">
                        <a:solidFill>
                          <a:schemeClr val="tx1"/>
                        </a:solidFill>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300" b="1">
                          <a:solidFill>
                            <a:schemeClr val="tx1"/>
                          </a:solidFill>
                          <a:effectLst/>
                          <a:latin typeface="Times New Roman"/>
                          <a:ea typeface="Times New Roman"/>
                        </a:rPr>
                        <a:t>Nội dung văn bản</a:t>
                      </a:r>
                      <a:endParaRPr lang="en-US" sz="1400">
                        <a:solidFill>
                          <a:schemeClr val="tx1"/>
                        </a:solidFill>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a:solidFill>
                            <a:schemeClr val="tx1"/>
                          </a:solidFill>
                          <a:effectLst/>
                          <a:latin typeface="Times New Roman"/>
                          <a:ea typeface="Times New Roman"/>
                        </a:rPr>
                        <a:t>||</a:t>
                      </a:r>
                      <a:endParaRPr lang="en-US" sz="1400">
                        <a:solidFill>
                          <a:schemeClr val="tx1"/>
                        </a:solidFill>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a:solidFill>
                            <a:schemeClr val="tx1"/>
                          </a:solidFill>
                          <a:effectLst/>
                          <a:latin typeface="Times New Roman"/>
                          <a:ea typeface="Times New Roman"/>
                        </a:rPr>
                        <a:t>14</a:t>
                      </a:r>
                      <a:endParaRPr lang="en-US" sz="1400">
                        <a:solidFill>
                          <a:schemeClr val="tx1"/>
                        </a:solidFill>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a:solidFill>
                            <a:schemeClr val="tx1"/>
                          </a:solidFill>
                          <a:effectLst/>
                          <a:latin typeface="Times New Roman"/>
                          <a:ea typeface="Times New Roman"/>
                        </a:rPr>
                        <a:t>Đứng</a:t>
                      </a:r>
                      <a:endParaRPr lang="en-US" sz="1400">
                        <a:solidFill>
                          <a:schemeClr val="tx1"/>
                        </a:solidFill>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a:solidFill>
                            <a:schemeClr val="tx1"/>
                          </a:solidFill>
                          <a:effectLst/>
                          <a:latin typeface="Times New Roman"/>
                          <a:ea typeface="Times New Roman"/>
                        </a:rPr>
                        <a:t>Chấp hành chỉ thị số ….</a:t>
                      </a:r>
                      <a:endParaRPr lang="en-US" sz="1400">
                        <a:solidFill>
                          <a:schemeClr val="tx1"/>
                        </a:solidFill>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04800">
                <a:tc>
                  <a:txBody>
                    <a:bodyPr/>
                    <a:lstStyle/>
                    <a:p>
                      <a:pPr algn="ctr">
                        <a:spcAft>
                          <a:spcPts val="0"/>
                        </a:spcAft>
                      </a:pPr>
                      <a:r>
                        <a:rPr lang="en-US" sz="1300" b="1">
                          <a:solidFill>
                            <a:schemeClr val="tx1"/>
                          </a:solidFill>
                          <a:effectLst/>
                          <a:latin typeface="Times New Roman"/>
                          <a:ea typeface="Times New Roman"/>
                        </a:rPr>
                        <a:t>a</a:t>
                      </a:r>
                      <a:endParaRPr lang="en-US" sz="1400">
                        <a:solidFill>
                          <a:schemeClr val="tx1"/>
                        </a:solidFill>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300" b="1">
                          <a:solidFill>
                            <a:schemeClr val="tx1"/>
                          </a:solidFill>
                          <a:effectLst/>
                          <a:latin typeface="Times New Roman"/>
                          <a:ea typeface="Times New Roman"/>
                        </a:rPr>
                        <a:t>Gồm phần, chương, mục, điều, khoản, điểm</a:t>
                      </a:r>
                      <a:endParaRPr lang="en-US" sz="1400">
                        <a:solidFill>
                          <a:schemeClr val="tx1"/>
                        </a:solidFill>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a:solidFill>
                            <a:schemeClr val="tx1"/>
                          </a:solidFill>
                          <a:effectLst/>
                          <a:latin typeface="Times New Roman"/>
                          <a:ea typeface="Times New Roman"/>
                        </a:rPr>
                        <a:t> </a:t>
                      </a:r>
                      <a:endParaRPr lang="en-US" sz="1400">
                        <a:solidFill>
                          <a:schemeClr val="tx1"/>
                        </a:solidFill>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a:solidFill>
                            <a:schemeClr val="tx1"/>
                          </a:solidFill>
                          <a:effectLst/>
                          <a:latin typeface="Times New Roman"/>
                          <a:ea typeface="Times New Roman"/>
                        </a:rPr>
                        <a:t> </a:t>
                      </a:r>
                      <a:endParaRPr lang="en-US" sz="1400">
                        <a:solidFill>
                          <a:schemeClr val="tx1"/>
                        </a:solidFill>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a:solidFill>
                            <a:schemeClr val="tx1"/>
                          </a:solidFill>
                          <a:effectLst/>
                          <a:latin typeface="Times New Roman"/>
                          <a:ea typeface="Times New Roman"/>
                        </a:rPr>
                        <a:t> </a:t>
                      </a:r>
                      <a:endParaRPr lang="en-US" sz="1400">
                        <a:solidFill>
                          <a:schemeClr val="tx1"/>
                        </a:solidFill>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a:solidFill>
                            <a:schemeClr val="tx1"/>
                          </a:solidFill>
                          <a:effectLst/>
                          <a:latin typeface="Times New Roman"/>
                          <a:ea typeface="Times New Roman"/>
                        </a:rPr>
                        <a:t> </a:t>
                      </a:r>
                      <a:endParaRPr lang="en-US" sz="1400">
                        <a:solidFill>
                          <a:schemeClr val="tx1"/>
                        </a:solidFill>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spcAft>
                          <a:spcPts val="0"/>
                        </a:spcAft>
                      </a:pPr>
                      <a:r>
                        <a:rPr lang="en-US" sz="1300" b="1">
                          <a:solidFill>
                            <a:schemeClr val="tx1"/>
                          </a:solidFill>
                          <a:effectLst/>
                          <a:latin typeface="Times New Roman"/>
                          <a:ea typeface="Times New Roman"/>
                        </a:rPr>
                        <a:t> </a:t>
                      </a:r>
                      <a:endParaRPr lang="en-US" sz="1400">
                        <a:solidFill>
                          <a:schemeClr val="tx1"/>
                        </a:solidFill>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300">
                          <a:solidFill>
                            <a:schemeClr val="tx1"/>
                          </a:solidFill>
                          <a:effectLst/>
                          <a:latin typeface="Times New Roman"/>
                          <a:ea typeface="Times New Roman"/>
                        </a:rPr>
                        <a:t>- Từ </a:t>
                      </a:r>
                      <a:r>
                        <a:rPr lang="en-US" sz="1300" b="1">
                          <a:solidFill>
                            <a:schemeClr val="tx1"/>
                          </a:solidFill>
                          <a:effectLst/>
                          <a:latin typeface="Times New Roman"/>
                          <a:ea typeface="Times New Roman"/>
                        </a:rPr>
                        <a:t>“phần”</a:t>
                      </a:r>
                      <a:r>
                        <a:rPr lang="en-US" sz="1300">
                          <a:solidFill>
                            <a:schemeClr val="tx1"/>
                          </a:solidFill>
                          <a:effectLst/>
                          <a:latin typeface="Times New Roman"/>
                          <a:ea typeface="Times New Roman"/>
                        </a:rPr>
                        <a:t>, </a:t>
                      </a:r>
                      <a:r>
                        <a:rPr lang="en-US" sz="1300" b="1">
                          <a:solidFill>
                            <a:schemeClr val="tx1"/>
                          </a:solidFill>
                          <a:effectLst/>
                          <a:latin typeface="Times New Roman"/>
                          <a:ea typeface="Times New Roman"/>
                        </a:rPr>
                        <a:t>“chương”</a:t>
                      </a:r>
                      <a:r>
                        <a:rPr lang="en-US" sz="1300">
                          <a:solidFill>
                            <a:schemeClr val="tx1"/>
                          </a:solidFill>
                          <a:effectLst/>
                          <a:latin typeface="Times New Roman"/>
                          <a:ea typeface="Times New Roman"/>
                        </a:rPr>
                        <a:t> và số thứ tự của phần, chương</a:t>
                      </a:r>
                      <a:endParaRPr lang="en-US" sz="1400">
                        <a:solidFill>
                          <a:schemeClr val="tx1"/>
                        </a:solidFill>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a:solidFill>
                            <a:schemeClr val="tx1"/>
                          </a:solidFill>
                          <a:effectLst/>
                          <a:latin typeface="Times New Roman"/>
                          <a:ea typeface="Times New Roman"/>
                        </a:rPr>
                        <a:t>||</a:t>
                      </a:r>
                      <a:endParaRPr lang="en-US" sz="1400">
                        <a:solidFill>
                          <a:schemeClr val="tx1"/>
                        </a:solidFill>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a:solidFill>
                            <a:schemeClr val="tx1"/>
                          </a:solidFill>
                          <a:effectLst/>
                          <a:latin typeface="Times New Roman"/>
                          <a:ea typeface="Times New Roman"/>
                        </a:rPr>
                        <a:t>14</a:t>
                      </a:r>
                      <a:endParaRPr lang="en-US" sz="1400">
                        <a:solidFill>
                          <a:schemeClr val="tx1"/>
                        </a:solidFill>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b="1">
                          <a:solidFill>
                            <a:schemeClr val="tx1"/>
                          </a:solidFill>
                          <a:effectLst/>
                          <a:latin typeface="Times New Roman"/>
                          <a:ea typeface="Times New Roman"/>
                        </a:rPr>
                        <a:t>Đứng, đậm</a:t>
                      </a:r>
                      <a:endParaRPr lang="en-US" sz="1400">
                        <a:solidFill>
                          <a:schemeClr val="tx1"/>
                        </a:solidFill>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b="1">
                          <a:solidFill>
                            <a:schemeClr val="tx1"/>
                          </a:solidFill>
                          <a:effectLst/>
                          <a:latin typeface="Times New Roman"/>
                          <a:ea typeface="Times New Roman"/>
                        </a:rPr>
                        <a:t>Phần (Chương) I</a:t>
                      </a:r>
                      <a:endParaRPr lang="en-US" sz="1400">
                        <a:solidFill>
                          <a:schemeClr val="tx1"/>
                        </a:solidFill>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9560">
                <a:tc>
                  <a:txBody>
                    <a:bodyPr/>
                    <a:lstStyle/>
                    <a:p>
                      <a:pPr algn="ctr">
                        <a:spcAft>
                          <a:spcPts val="0"/>
                        </a:spcAft>
                      </a:pPr>
                      <a:r>
                        <a:rPr lang="en-US" sz="1300" b="1">
                          <a:solidFill>
                            <a:schemeClr val="tx1"/>
                          </a:solidFill>
                          <a:effectLst/>
                          <a:latin typeface="Times New Roman"/>
                          <a:ea typeface="Times New Roman"/>
                        </a:rPr>
                        <a:t> </a:t>
                      </a:r>
                      <a:endParaRPr lang="en-US" sz="1400">
                        <a:solidFill>
                          <a:schemeClr val="tx1"/>
                        </a:solidFill>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300">
                          <a:solidFill>
                            <a:schemeClr val="tx1"/>
                          </a:solidFill>
                          <a:effectLst/>
                          <a:latin typeface="Times New Roman"/>
                          <a:ea typeface="Times New Roman"/>
                        </a:rPr>
                        <a:t>- Tiêu đề của phần, chương</a:t>
                      </a:r>
                      <a:endParaRPr lang="en-US" sz="1400">
                        <a:solidFill>
                          <a:schemeClr val="tx1"/>
                        </a:solidFill>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a:solidFill>
                            <a:schemeClr val="tx1"/>
                          </a:solidFill>
                          <a:effectLst/>
                          <a:latin typeface="Times New Roman"/>
                          <a:ea typeface="Times New Roman"/>
                        </a:rPr>
                        <a:t>||</a:t>
                      </a:r>
                      <a:endParaRPr lang="en-US" sz="1400">
                        <a:solidFill>
                          <a:schemeClr val="tx1"/>
                        </a:solidFill>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a:solidFill>
                            <a:schemeClr val="tx1"/>
                          </a:solidFill>
                          <a:effectLst/>
                          <a:latin typeface="Times New Roman"/>
                          <a:ea typeface="Times New Roman"/>
                        </a:rPr>
                        <a:t>13</a:t>
                      </a:r>
                      <a:endParaRPr lang="en-US" sz="1400">
                        <a:solidFill>
                          <a:schemeClr val="tx1"/>
                        </a:solidFill>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b="1">
                          <a:solidFill>
                            <a:schemeClr val="tx1"/>
                          </a:solidFill>
                          <a:effectLst/>
                          <a:latin typeface="Times New Roman"/>
                          <a:ea typeface="Times New Roman"/>
                        </a:rPr>
                        <a:t>Đứng, đậm</a:t>
                      </a:r>
                      <a:endParaRPr lang="en-US" sz="1400">
                        <a:solidFill>
                          <a:schemeClr val="tx1"/>
                        </a:solidFill>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b="1">
                          <a:solidFill>
                            <a:schemeClr val="tx1"/>
                          </a:solidFill>
                          <a:effectLst/>
                          <a:latin typeface="Times New Roman"/>
                          <a:ea typeface="Times New Roman"/>
                        </a:rPr>
                        <a:t>QUI ĐỊNH CHUNG</a:t>
                      </a:r>
                      <a:endParaRPr lang="en-US" sz="1400">
                        <a:solidFill>
                          <a:schemeClr val="tx1"/>
                        </a:solidFill>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spcAft>
                          <a:spcPts val="0"/>
                        </a:spcAft>
                      </a:pPr>
                      <a:r>
                        <a:rPr lang="en-US" sz="1300" b="1">
                          <a:solidFill>
                            <a:schemeClr val="tx1"/>
                          </a:solidFill>
                          <a:effectLst/>
                          <a:latin typeface="Times New Roman"/>
                          <a:ea typeface="Times New Roman"/>
                        </a:rPr>
                        <a:t> </a:t>
                      </a:r>
                      <a:endParaRPr lang="en-US" sz="1400">
                        <a:solidFill>
                          <a:schemeClr val="tx1"/>
                        </a:solidFill>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300">
                          <a:solidFill>
                            <a:schemeClr val="tx1"/>
                          </a:solidFill>
                          <a:effectLst/>
                          <a:latin typeface="Times New Roman"/>
                          <a:ea typeface="Times New Roman"/>
                        </a:rPr>
                        <a:t>- Từ </a:t>
                      </a:r>
                      <a:r>
                        <a:rPr lang="en-US" sz="1300" b="1">
                          <a:solidFill>
                            <a:schemeClr val="tx1"/>
                          </a:solidFill>
                          <a:effectLst/>
                          <a:latin typeface="Times New Roman"/>
                          <a:ea typeface="Times New Roman"/>
                        </a:rPr>
                        <a:t>“mục”</a:t>
                      </a:r>
                      <a:r>
                        <a:rPr lang="en-US" sz="1300">
                          <a:solidFill>
                            <a:schemeClr val="tx1"/>
                          </a:solidFill>
                          <a:effectLst/>
                          <a:latin typeface="Times New Roman"/>
                          <a:ea typeface="Times New Roman"/>
                        </a:rPr>
                        <a:t> và số thứ tự</a:t>
                      </a:r>
                      <a:endParaRPr lang="en-US" sz="1400">
                        <a:solidFill>
                          <a:schemeClr val="tx1"/>
                        </a:solidFill>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a:solidFill>
                            <a:schemeClr val="tx1"/>
                          </a:solidFill>
                          <a:effectLst/>
                          <a:latin typeface="Times New Roman"/>
                          <a:ea typeface="Times New Roman"/>
                        </a:rPr>
                        <a:t>||</a:t>
                      </a:r>
                      <a:endParaRPr lang="en-US" sz="1400">
                        <a:solidFill>
                          <a:schemeClr val="tx1"/>
                        </a:solidFill>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a:solidFill>
                            <a:schemeClr val="tx1"/>
                          </a:solidFill>
                          <a:effectLst/>
                          <a:latin typeface="Times New Roman"/>
                          <a:ea typeface="Times New Roman"/>
                        </a:rPr>
                        <a:t>14</a:t>
                      </a:r>
                      <a:endParaRPr lang="en-US" sz="1400">
                        <a:solidFill>
                          <a:schemeClr val="tx1"/>
                        </a:solidFill>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b="1">
                          <a:solidFill>
                            <a:schemeClr val="tx1"/>
                          </a:solidFill>
                          <a:effectLst/>
                          <a:latin typeface="Times New Roman"/>
                          <a:ea typeface="Times New Roman"/>
                        </a:rPr>
                        <a:t>Đứng, đậm</a:t>
                      </a:r>
                      <a:endParaRPr lang="en-US" sz="1400">
                        <a:solidFill>
                          <a:schemeClr val="tx1"/>
                        </a:solidFill>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457200" algn="ctr">
                        <a:spcAft>
                          <a:spcPts val="0"/>
                        </a:spcAft>
                      </a:pPr>
                      <a:r>
                        <a:rPr lang="en-US" sz="1300" b="1">
                          <a:solidFill>
                            <a:schemeClr val="tx1"/>
                          </a:solidFill>
                          <a:effectLst/>
                          <a:latin typeface="Times New Roman"/>
                          <a:ea typeface="Times New Roman"/>
                        </a:rPr>
                        <a:t>Mục 1 </a:t>
                      </a:r>
                      <a:endParaRPr lang="en-US" sz="1400">
                        <a:solidFill>
                          <a:schemeClr val="tx1"/>
                        </a:solidFill>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spcAft>
                          <a:spcPts val="0"/>
                        </a:spcAft>
                      </a:pPr>
                      <a:r>
                        <a:rPr lang="en-US" sz="1300" b="1">
                          <a:solidFill>
                            <a:schemeClr val="tx1"/>
                          </a:solidFill>
                          <a:effectLst/>
                          <a:latin typeface="Times New Roman"/>
                          <a:ea typeface="Times New Roman"/>
                        </a:rPr>
                        <a:t> </a:t>
                      </a:r>
                      <a:endParaRPr lang="en-US" sz="1400">
                        <a:solidFill>
                          <a:schemeClr val="tx1"/>
                        </a:solidFill>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300">
                          <a:solidFill>
                            <a:schemeClr val="tx1"/>
                          </a:solidFill>
                          <a:effectLst/>
                          <a:latin typeface="Times New Roman"/>
                          <a:ea typeface="Times New Roman"/>
                        </a:rPr>
                        <a:t>- Tiêu của mục </a:t>
                      </a:r>
                      <a:endParaRPr lang="en-US" sz="1400">
                        <a:solidFill>
                          <a:schemeClr val="tx1"/>
                        </a:solidFill>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a:solidFill>
                            <a:schemeClr val="tx1"/>
                          </a:solidFill>
                          <a:effectLst/>
                          <a:latin typeface="Times New Roman"/>
                          <a:ea typeface="Times New Roman"/>
                        </a:rPr>
                        <a:t>||</a:t>
                      </a:r>
                      <a:endParaRPr lang="en-US" sz="1400">
                        <a:solidFill>
                          <a:schemeClr val="tx1"/>
                        </a:solidFill>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a:solidFill>
                            <a:schemeClr val="tx1"/>
                          </a:solidFill>
                          <a:effectLst/>
                          <a:latin typeface="Times New Roman"/>
                          <a:ea typeface="Times New Roman"/>
                        </a:rPr>
                        <a:t>13</a:t>
                      </a:r>
                      <a:endParaRPr lang="en-US" sz="1400">
                        <a:solidFill>
                          <a:schemeClr val="tx1"/>
                        </a:solidFill>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b="1">
                          <a:solidFill>
                            <a:schemeClr val="tx1"/>
                          </a:solidFill>
                          <a:effectLst/>
                          <a:latin typeface="Times New Roman"/>
                          <a:ea typeface="Times New Roman"/>
                        </a:rPr>
                        <a:t>Đứng, đậm</a:t>
                      </a:r>
                      <a:endParaRPr lang="en-US" sz="1400">
                        <a:solidFill>
                          <a:schemeClr val="tx1"/>
                        </a:solidFill>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b="1">
                          <a:solidFill>
                            <a:schemeClr val="tx1"/>
                          </a:solidFill>
                          <a:effectLst/>
                          <a:latin typeface="Times New Roman"/>
                          <a:ea typeface="Times New Roman"/>
                        </a:rPr>
                        <a:t>QUẢN LÝ VĂN BẢN ĐẾN</a:t>
                      </a:r>
                      <a:endParaRPr lang="en-US" sz="1400">
                        <a:solidFill>
                          <a:schemeClr val="tx1"/>
                        </a:solidFill>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50520">
                <a:tc>
                  <a:txBody>
                    <a:bodyPr/>
                    <a:lstStyle/>
                    <a:p>
                      <a:pPr algn="ctr">
                        <a:spcAft>
                          <a:spcPts val="0"/>
                        </a:spcAft>
                      </a:pPr>
                      <a:r>
                        <a:rPr lang="en-US" sz="1300" b="1">
                          <a:solidFill>
                            <a:schemeClr val="tx1"/>
                          </a:solidFill>
                          <a:effectLst/>
                          <a:latin typeface="Times New Roman"/>
                          <a:ea typeface="Times New Roman"/>
                        </a:rPr>
                        <a:t> </a:t>
                      </a:r>
                      <a:endParaRPr lang="en-US" sz="1400">
                        <a:solidFill>
                          <a:schemeClr val="tx1"/>
                        </a:solidFill>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300">
                          <a:solidFill>
                            <a:schemeClr val="tx1"/>
                          </a:solidFill>
                          <a:effectLst/>
                          <a:latin typeface="Times New Roman"/>
                          <a:ea typeface="Times New Roman"/>
                        </a:rPr>
                        <a:t>- Điều và tên điều</a:t>
                      </a:r>
                      <a:endParaRPr lang="en-US" sz="1400">
                        <a:solidFill>
                          <a:schemeClr val="tx1"/>
                        </a:solidFill>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a:solidFill>
                            <a:schemeClr val="tx1"/>
                          </a:solidFill>
                          <a:effectLst/>
                          <a:latin typeface="Times New Roman"/>
                          <a:ea typeface="Times New Roman"/>
                        </a:rPr>
                        <a:t>||</a:t>
                      </a:r>
                      <a:endParaRPr lang="en-US" sz="1400">
                        <a:solidFill>
                          <a:schemeClr val="tx1"/>
                        </a:solidFill>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a:solidFill>
                            <a:schemeClr val="tx1"/>
                          </a:solidFill>
                          <a:effectLst/>
                          <a:latin typeface="Times New Roman"/>
                          <a:ea typeface="Times New Roman"/>
                        </a:rPr>
                        <a:t>14</a:t>
                      </a:r>
                      <a:endParaRPr lang="en-US" sz="1400">
                        <a:solidFill>
                          <a:schemeClr val="tx1"/>
                        </a:solidFill>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b="1">
                          <a:solidFill>
                            <a:schemeClr val="tx1"/>
                          </a:solidFill>
                          <a:effectLst/>
                          <a:latin typeface="Times New Roman"/>
                          <a:ea typeface="Times New Roman"/>
                        </a:rPr>
                        <a:t>Đứng, đậm</a:t>
                      </a:r>
                      <a:endParaRPr lang="en-US" sz="1400">
                        <a:solidFill>
                          <a:schemeClr val="tx1"/>
                        </a:solidFill>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300" b="1">
                          <a:solidFill>
                            <a:schemeClr val="tx1"/>
                          </a:solidFill>
                          <a:effectLst/>
                          <a:latin typeface="Times New Roman"/>
                          <a:ea typeface="Times New Roman"/>
                        </a:rPr>
                        <a:t>Điều 1. Các loại văn bản….</a:t>
                      </a:r>
                      <a:endParaRPr lang="en-US" sz="1400">
                        <a:solidFill>
                          <a:schemeClr val="tx1"/>
                        </a:solidFill>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spcAft>
                          <a:spcPts val="0"/>
                        </a:spcAft>
                      </a:pPr>
                      <a:r>
                        <a:rPr lang="en-US" sz="1300" b="1">
                          <a:effectLst/>
                          <a:latin typeface="Times New Roman"/>
                          <a:ea typeface="Times New Roman"/>
                        </a:rPr>
                        <a:t> </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300">
                          <a:effectLst/>
                          <a:latin typeface="Times New Roman"/>
                          <a:ea typeface="Times New Roman"/>
                        </a:rPr>
                        <a:t>- Khoản</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smtClean="0">
                          <a:solidFill>
                            <a:schemeClr val="tx1"/>
                          </a:solidFill>
                          <a:effectLst/>
                          <a:latin typeface="Times New Roman"/>
                          <a:ea typeface="Times New Roman"/>
                        </a:rPr>
                        <a:t>||</a:t>
                      </a:r>
                      <a:endParaRPr lang="en-US" sz="1600" smtClean="0">
                        <a:solidFill>
                          <a:schemeClr val="tx1"/>
                        </a:solidFill>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a:effectLst/>
                          <a:latin typeface="Times New Roman"/>
                          <a:ea typeface="Times New Roman"/>
                        </a:rPr>
                        <a:t>14</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a:effectLst/>
                          <a:latin typeface="Times New Roman"/>
                          <a:ea typeface="Times New Roman"/>
                        </a:rPr>
                        <a:t>Đứng</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300">
                          <a:effectLst/>
                          <a:latin typeface="Times New Roman"/>
                          <a:ea typeface="Times New Roman"/>
                        </a:rPr>
                        <a:t>1. Đối với văn bản có tên loại</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9560">
                <a:tc>
                  <a:txBody>
                    <a:bodyPr/>
                    <a:lstStyle/>
                    <a:p>
                      <a:pPr algn="ctr">
                        <a:spcAft>
                          <a:spcPts val="0"/>
                        </a:spcAft>
                      </a:pPr>
                      <a:r>
                        <a:rPr lang="en-US" sz="1300" b="1">
                          <a:effectLst/>
                          <a:latin typeface="Times New Roman"/>
                          <a:ea typeface="Times New Roman"/>
                        </a:rPr>
                        <a:t> </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300">
                          <a:effectLst/>
                          <a:latin typeface="Times New Roman"/>
                          <a:ea typeface="Times New Roman"/>
                        </a:rPr>
                        <a:t>- Điểm </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a:effectLst/>
                          <a:latin typeface="Times New Roman"/>
                          <a:ea typeface="Times New Roman"/>
                        </a:rPr>
                        <a:t>||</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a:effectLst/>
                          <a:latin typeface="Times New Roman"/>
                          <a:ea typeface="Times New Roman"/>
                        </a:rPr>
                        <a:t>14</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a:effectLst/>
                          <a:latin typeface="Times New Roman"/>
                          <a:ea typeface="Times New Roman"/>
                        </a:rPr>
                        <a:t>Đứng</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300">
                          <a:effectLst/>
                          <a:latin typeface="Times New Roman"/>
                          <a:ea typeface="Times New Roman"/>
                        </a:rPr>
                        <a:t>a) Văn bản khác</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04800">
                <a:tc>
                  <a:txBody>
                    <a:bodyPr/>
                    <a:lstStyle/>
                    <a:p>
                      <a:pPr algn="ctr">
                        <a:spcAft>
                          <a:spcPts val="0"/>
                        </a:spcAft>
                      </a:pPr>
                      <a:r>
                        <a:rPr lang="en-US" sz="1300" b="1">
                          <a:effectLst/>
                          <a:latin typeface="Times New Roman"/>
                          <a:ea typeface="Times New Roman"/>
                        </a:rPr>
                        <a:t>b</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300" b="1">
                          <a:effectLst/>
                          <a:latin typeface="Times New Roman"/>
                          <a:ea typeface="Times New Roman"/>
                        </a:rPr>
                        <a:t>Gồm phần, mục, khoản, điểm</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a:effectLst/>
                          <a:latin typeface="Times New Roman"/>
                          <a:ea typeface="Times New Roman"/>
                        </a:rPr>
                        <a:t> </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a:effectLst/>
                          <a:latin typeface="Times New Roman"/>
                          <a:ea typeface="Times New Roman"/>
                        </a:rPr>
                        <a:t> </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a:effectLst/>
                          <a:latin typeface="Times New Roman"/>
                          <a:ea typeface="Times New Roman"/>
                        </a:rPr>
                        <a:t> </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a:effectLst/>
                          <a:latin typeface="Times New Roman"/>
                          <a:ea typeface="Times New Roman"/>
                        </a:rPr>
                        <a:t> </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04800">
                <a:tc>
                  <a:txBody>
                    <a:bodyPr/>
                    <a:lstStyle/>
                    <a:p>
                      <a:pPr algn="ctr">
                        <a:spcAft>
                          <a:spcPts val="0"/>
                        </a:spcAft>
                      </a:pPr>
                      <a:r>
                        <a:rPr lang="en-US" sz="1300" b="1">
                          <a:effectLst/>
                          <a:latin typeface="Times New Roman"/>
                          <a:ea typeface="Times New Roman"/>
                        </a:rPr>
                        <a:t> </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300">
                          <a:effectLst/>
                          <a:latin typeface="Times New Roman"/>
                          <a:ea typeface="Times New Roman"/>
                        </a:rPr>
                        <a:t>- Từ </a:t>
                      </a:r>
                      <a:r>
                        <a:rPr lang="en-US" sz="1300" b="1">
                          <a:effectLst/>
                          <a:latin typeface="Times New Roman"/>
                          <a:ea typeface="Times New Roman"/>
                        </a:rPr>
                        <a:t>“phần” </a:t>
                      </a:r>
                      <a:r>
                        <a:rPr lang="en-US" sz="1300">
                          <a:effectLst/>
                          <a:latin typeface="Times New Roman"/>
                          <a:ea typeface="Times New Roman"/>
                        </a:rPr>
                        <a:t>và số thứ tự</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a:effectLst/>
                          <a:latin typeface="Times New Roman"/>
                          <a:ea typeface="Times New Roman"/>
                        </a:rPr>
                        <a:t>||</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a:effectLst/>
                          <a:latin typeface="Times New Roman"/>
                          <a:ea typeface="Times New Roman"/>
                        </a:rPr>
                        <a:t>14</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b="1">
                          <a:effectLst/>
                          <a:latin typeface="Times New Roman"/>
                          <a:ea typeface="Times New Roman"/>
                        </a:rPr>
                        <a:t>Đứng, đậm</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b="1">
                          <a:effectLst/>
                          <a:latin typeface="Times New Roman"/>
                          <a:ea typeface="Times New Roman"/>
                        </a:rPr>
                        <a:t>Phần I</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04800">
                <a:tc>
                  <a:txBody>
                    <a:bodyPr/>
                    <a:lstStyle/>
                    <a:p>
                      <a:pPr algn="ctr">
                        <a:spcAft>
                          <a:spcPts val="0"/>
                        </a:spcAft>
                      </a:pPr>
                      <a:r>
                        <a:rPr lang="en-US" sz="1300" b="1">
                          <a:effectLst/>
                          <a:latin typeface="Times New Roman"/>
                          <a:ea typeface="Times New Roman"/>
                        </a:rPr>
                        <a:t> </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300">
                          <a:effectLst/>
                          <a:latin typeface="Times New Roman"/>
                          <a:ea typeface="Times New Roman"/>
                        </a:rPr>
                        <a:t>- Tiêu đề của phần</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a:effectLst/>
                          <a:latin typeface="Times New Roman"/>
                          <a:ea typeface="Times New Roman"/>
                        </a:rPr>
                        <a:t>||</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a:effectLst/>
                          <a:latin typeface="Times New Roman"/>
                          <a:ea typeface="Times New Roman"/>
                        </a:rPr>
                        <a:t>13</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b="1">
                          <a:effectLst/>
                          <a:latin typeface="Times New Roman"/>
                          <a:ea typeface="Times New Roman"/>
                        </a:rPr>
                        <a:t>Đứng, đậm</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b="1">
                          <a:effectLst/>
                          <a:latin typeface="Times New Roman"/>
                          <a:ea typeface="Times New Roman"/>
                        </a:rPr>
                        <a:t>TÌNH HÌNH THỰC HIỆN NHIỆM VỤ ….</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04800">
                <a:tc>
                  <a:txBody>
                    <a:bodyPr/>
                    <a:lstStyle/>
                    <a:p>
                      <a:pPr algn="ctr">
                        <a:spcAft>
                          <a:spcPts val="0"/>
                        </a:spcAft>
                      </a:pPr>
                      <a:r>
                        <a:rPr lang="en-US" sz="1300" b="1">
                          <a:effectLst/>
                          <a:latin typeface="Times New Roman"/>
                          <a:ea typeface="Times New Roman"/>
                        </a:rPr>
                        <a:t> </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300">
                          <a:effectLst/>
                          <a:latin typeface="Times New Roman"/>
                          <a:ea typeface="Times New Roman"/>
                        </a:rPr>
                        <a:t>- Số thứ tự và tiêu đề của mục</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a:effectLst/>
                          <a:latin typeface="Times New Roman"/>
                          <a:ea typeface="Times New Roman"/>
                        </a:rPr>
                        <a:t>||</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a:effectLst/>
                          <a:latin typeface="Times New Roman"/>
                          <a:ea typeface="Times New Roman"/>
                        </a:rPr>
                        <a:t>13</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b="1">
                          <a:effectLst/>
                          <a:latin typeface="Times New Roman"/>
                          <a:ea typeface="Times New Roman"/>
                        </a:rPr>
                        <a:t>Đứng, đậm</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300" b="1">
                          <a:effectLst/>
                          <a:latin typeface="Times New Roman"/>
                          <a:ea typeface="Times New Roman"/>
                        </a:rPr>
                        <a:t>I. NHỮNG KẾT QUẢ ĐẠT ĐƯỢC</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413977658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 y="203198"/>
            <a:ext cx="8915400" cy="487362"/>
          </a:xfrm>
        </p:spPr>
        <p:txBody>
          <a:bodyPr>
            <a:noAutofit/>
          </a:bodyPr>
          <a:lstStyle/>
          <a:p>
            <a:r>
              <a:rPr lang="en-US" sz="2000" b="1">
                <a:latin typeface="Times New Roman" pitchFamily="18" charset="0"/>
                <a:cs typeface="Times New Roman" pitchFamily="18" charset="0"/>
              </a:rPr>
              <a:t>QUI ĐỊNH CHI TIẾT PHÔNG CHỮ, CỠ CHỮ, KIỂU TRÌNH BÀY VĂN BẢN VÀ BẢN SAO</a:t>
            </a:r>
            <a:endParaRPr lang="en-US" sz="2000">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84734335"/>
              </p:ext>
            </p:extLst>
          </p:nvPr>
        </p:nvGraphicFramePr>
        <p:xfrm>
          <a:off x="304800" y="838200"/>
          <a:ext cx="9296400" cy="4937760"/>
        </p:xfrm>
        <a:graphic>
          <a:graphicData uri="http://schemas.openxmlformats.org/drawingml/2006/table">
            <a:tbl>
              <a:tblPr firstRow="1" bandRow="1">
                <a:tableStyleId>{5C22544A-7EE6-4342-B048-85BDC9FD1C3A}</a:tableStyleId>
              </a:tblPr>
              <a:tblGrid>
                <a:gridCol w="475723"/>
                <a:gridCol w="2407685"/>
                <a:gridCol w="1383792"/>
                <a:gridCol w="533400"/>
                <a:gridCol w="990600"/>
                <a:gridCol w="3505200"/>
              </a:tblGrid>
              <a:tr h="370840">
                <a:tc>
                  <a:txBody>
                    <a:bodyPr/>
                    <a:lstStyle/>
                    <a:p>
                      <a:pPr algn="ctr">
                        <a:spcAft>
                          <a:spcPts val="0"/>
                        </a:spcAft>
                      </a:pPr>
                      <a:r>
                        <a:rPr lang="en-US" sz="1800" b="1">
                          <a:solidFill>
                            <a:schemeClr val="tx1"/>
                          </a:solidFill>
                          <a:effectLst/>
                          <a:latin typeface="Times New Roman"/>
                          <a:ea typeface="Times New Roman"/>
                        </a:rPr>
                        <a:t>TT</a:t>
                      </a:r>
                      <a:endParaRPr lang="en-US" sz="1800">
                        <a:solidFill>
                          <a:schemeClr val="tx1"/>
                        </a:solidFill>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800" b="1">
                          <a:solidFill>
                            <a:schemeClr val="tx1"/>
                          </a:solidFill>
                          <a:effectLst/>
                          <a:latin typeface="Times New Roman"/>
                          <a:ea typeface="Times New Roman"/>
                        </a:rPr>
                        <a:t>Thành phần thể thức</a:t>
                      </a:r>
                      <a:endParaRPr lang="en-US" sz="1800">
                        <a:solidFill>
                          <a:schemeClr val="tx1"/>
                        </a:solidFill>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800" b="1">
                          <a:solidFill>
                            <a:schemeClr val="tx1"/>
                          </a:solidFill>
                          <a:effectLst/>
                          <a:latin typeface="Times New Roman"/>
                          <a:ea typeface="Times New Roman"/>
                        </a:rPr>
                        <a:t>Phông chữ</a:t>
                      </a:r>
                      <a:endParaRPr lang="en-US" sz="1800">
                        <a:solidFill>
                          <a:schemeClr val="tx1"/>
                        </a:solidFill>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800" b="1">
                          <a:solidFill>
                            <a:schemeClr val="tx1"/>
                          </a:solidFill>
                          <a:effectLst/>
                          <a:latin typeface="Times New Roman"/>
                          <a:ea typeface="Times New Roman"/>
                        </a:rPr>
                        <a:t>Cỡ chữ</a:t>
                      </a:r>
                      <a:endParaRPr lang="en-US" sz="1800">
                        <a:solidFill>
                          <a:schemeClr val="tx1"/>
                        </a:solidFill>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800" b="1">
                          <a:solidFill>
                            <a:schemeClr val="tx1"/>
                          </a:solidFill>
                          <a:effectLst/>
                          <a:latin typeface="Times New Roman"/>
                          <a:ea typeface="Times New Roman"/>
                        </a:rPr>
                        <a:t>Kiểu chữ</a:t>
                      </a:r>
                      <a:endParaRPr lang="en-US" sz="1800">
                        <a:solidFill>
                          <a:schemeClr val="tx1"/>
                        </a:solidFill>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800" b="1">
                          <a:solidFill>
                            <a:schemeClr val="tx1"/>
                          </a:solidFill>
                          <a:effectLst/>
                          <a:latin typeface="Times New Roman"/>
                          <a:ea typeface="Times New Roman"/>
                        </a:rPr>
                        <a:t>Ví dụ trình bày</a:t>
                      </a:r>
                      <a:endParaRPr lang="en-US" sz="1800">
                        <a:solidFill>
                          <a:schemeClr val="tx1"/>
                        </a:solidFill>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9560">
                <a:tc>
                  <a:txBody>
                    <a:bodyPr/>
                    <a:lstStyle/>
                    <a:p>
                      <a:pPr algn="ctr">
                        <a:spcAft>
                          <a:spcPts val="0"/>
                        </a:spcAft>
                      </a:pPr>
                      <a:r>
                        <a:rPr lang="en-US" sz="1300" b="1">
                          <a:effectLst/>
                          <a:latin typeface="Times New Roman"/>
                          <a:ea typeface="Times New Roman"/>
                        </a:rPr>
                        <a:t> </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300">
                          <a:effectLst/>
                          <a:latin typeface="Times New Roman"/>
                          <a:ea typeface="Times New Roman"/>
                        </a:rPr>
                        <a:t>- Khoản</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a:effectLst/>
                          <a:latin typeface="Times New Roman"/>
                          <a:ea typeface="Times New Roman"/>
                        </a:rPr>
                        <a:t>||</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a:effectLst/>
                          <a:latin typeface="Times New Roman"/>
                          <a:ea typeface="Times New Roman"/>
                        </a:rPr>
                        <a:t>14</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b="1">
                          <a:effectLst/>
                          <a:latin typeface="Times New Roman"/>
                          <a:ea typeface="Times New Roman"/>
                        </a:rPr>
                        <a:t>Đứng, đậm</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300" b="1">
                          <a:effectLst/>
                          <a:latin typeface="Times New Roman"/>
                          <a:ea typeface="Times New Roman"/>
                        </a:rPr>
                        <a:t>1. Ưu điểm</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04800">
                <a:tc>
                  <a:txBody>
                    <a:bodyPr/>
                    <a:lstStyle/>
                    <a:p>
                      <a:pPr algn="ctr">
                        <a:spcAft>
                          <a:spcPts val="0"/>
                        </a:spcAft>
                      </a:pPr>
                      <a:r>
                        <a:rPr lang="en-US" sz="1300" b="1">
                          <a:effectLst/>
                          <a:latin typeface="Times New Roman"/>
                          <a:ea typeface="Times New Roman"/>
                        </a:rPr>
                        <a:t> </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300">
                          <a:effectLst/>
                          <a:latin typeface="Times New Roman"/>
                          <a:ea typeface="Times New Roman"/>
                        </a:rPr>
                        <a:t>- Điểm</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a:effectLst/>
                          <a:latin typeface="Times New Roman"/>
                          <a:ea typeface="Times New Roman"/>
                        </a:rPr>
                        <a:t>||</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a:effectLst/>
                          <a:latin typeface="Times New Roman"/>
                          <a:ea typeface="Times New Roman"/>
                        </a:rPr>
                        <a:t>14</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a:effectLst/>
                          <a:latin typeface="Times New Roman"/>
                          <a:ea typeface="Times New Roman"/>
                        </a:rPr>
                        <a:t>Đứng</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300">
                          <a:effectLst/>
                          <a:latin typeface="Times New Roman"/>
                          <a:ea typeface="Times New Roman"/>
                        </a:rPr>
                        <a:t>a) Nguyên nhân</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04800">
                <a:tc>
                  <a:txBody>
                    <a:bodyPr/>
                    <a:lstStyle/>
                    <a:p>
                      <a:pPr algn="ctr">
                        <a:spcAft>
                          <a:spcPts val="0"/>
                        </a:spcAft>
                      </a:pPr>
                      <a:r>
                        <a:rPr lang="en-US" sz="1300" b="1">
                          <a:effectLst/>
                          <a:latin typeface="Times New Roman"/>
                          <a:ea typeface="Times New Roman"/>
                        </a:rPr>
                        <a:t>7</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300" b="1">
                          <a:effectLst/>
                          <a:latin typeface="Times New Roman"/>
                          <a:ea typeface="Times New Roman"/>
                        </a:rPr>
                        <a:t>Thể thức đề ký</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a:effectLst/>
                          <a:latin typeface="Times New Roman"/>
                          <a:ea typeface="Times New Roman"/>
                        </a:rPr>
                        <a:t> </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a:effectLst/>
                          <a:latin typeface="Times New Roman"/>
                          <a:ea typeface="Times New Roman"/>
                        </a:rPr>
                        <a:t> </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a:effectLst/>
                          <a:latin typeface="Times New Roman"/>
                          <a:ea typeface="Times New Roman"/>
                        </a:rPr>
                        <a:t> </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a:effectLst/>
                          <a:latin typeface="Times New Roman"/>
                          <a:ea typeface="Times New Roman"/>
                        </a:rPr>
                        <a:t> </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04800">
                <a:tc rowSpan="2">
                  <a:txBody>
                    <a:bodyPr/>
                    <a:lstStyle/>
                    <a:p>
                      <a:pPr algn="ctr">
                        <a:spcAft>
                          <a:spcPts val="0"/>
                        </a:spcAft>
                      </a:pPr>
                      <a:r>
                        <a:rPr lang="en-US" sz="1300" b="1">
                          <a:effectLst/>
                          <a:latin typeface="Times New Roman"/>
                          <a:ea typeface="Times New Roman"/>
                        </a:rPr>
                        <a:t> </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just">
                        <a:spcAft>
                          <a:spcPts val="0"/>
                        </a:spcAft>
                      </a:pPr>
                      <a:r>
                        <a:rPr lang="en-US" sz="1300">
                          <a:effectLst/>
                          <a:latin typeface="Times New Roman"/>
                          <a:ea typeface="Times New Roman"/>
                        </a:rPr>
                        <a:t>- Chức vụ người ký</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spcAft>
                          <a:spcPts val="0"/>
                        </a:spcAft>
                      </a:pPr>
                      <a:r>
                        <a:rPr lang="en-US" sz="1300">
                          <a:effectLst/>
                          <a:latin typeface="Times New Roman"/>
                          <a:ea typeface="Times New Roman"/>
                        </a:rPr>
                        <a:t>||</a:t>
                      </a:r>
                      <a:endParaRPr lang="en-US" sz="1400">
                        <a:effectLst/>
                        <a:latin typeface="Times New Roman"/>
                        <a:ea typeface="Times New Roman"/>
                      </a:endParaRPr>
                    </a:p>
                    <a:p>
                      <a:pPr algn="ctr">
                        <a:spcAft>
                          <a:spcPts val="0"/>
                        </a:spcAft>
                      </a:pPr>
                      <a:r>
                        <a:rPr lang="en-US" sz="1300">
                          <a:effectLst/>
                          <a:latin typeface="Times New Roman"/>
                          <a:ea typeface="Times New Roman"/>
                        </a:rPr>
                        <a:t> </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spcAft>
                          <a:spcPts val="0"/>
                        </a:spcAft>
                      </a:pPr>
                      <a:r>
                        <a:rPr lang="en-US" sz="1300">
                          <a:effectLst/>
                          <a:latin typeface="Times New Roman"/>
                          <a:ea typeface="Times New Roman"/>
                        </a:rPr>
                        <a:t>13</a:t>
                      </a:r>
                      <a:endParaRPr lang="en-US" sz="1400">
                        <a:effectLst/>
                        <a:latin typeface="Times New Roman"/>
                        <a:ea typeface="Times New Roman"/>
                      </a:endParaRPr>
                    </a:p>
                    <a:p>
                      <a:pPr algn="ctr">
                        <a:spcAft>
                          <a:spcPts val="0"/>
                        </a:spcAft>
                      </a:pPr>
                      <a:r>
                        <a:rPr lang="en-US" sz="1300">
                          <a:effectLst/>
                          <a:latin typeface="Times New Roman"/>
                          <a:ea typeface="Times New Roman"/>
                        </a:rPr>
                        <a:t> </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spcAft>
                          <a:spcPts val="0"/>
                        </a:spcAft>
                      </a:pPr>
                      <a:r>
                        <a:rPr lang="en-US" sz="1300" b="1">
                          <a:effectLst/>
                          <a:latin typeface="Times New Roman"/>
                          <a:ea typeface="Times New Roman"/>
                        </a:rPr>
                        <a:t>Đứng, đậm</a:t>
                      </a:r>
                      <a:endParaRPr lang="en-US" sz="1400">
                        <a:effectLst/>
                        <a:latin typeface="Times New Roman"/>
                        <a:ea typeface="Times New Roman"/>
                      </a:endParaRPr>
                    </a:p>
                    <a:p>
                      <a:pPr algn="ctr">
                        <a:spcAft>
                          <a:spcPts val="0"/>
                        </a:spcAft>
                      </a:pPr>
                      <a:r>
                        <a:rPr lang="en-US" sz="1300" b="1">
                          <a:effectLst/>
                          <a:latin typeface="Times New Roman"/>
                          <a:ea typeface="Times New Roman"/>
                        </a:rPr>
                        <a:t> </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b="1">
                          <a:effectLst/>
                          <a:latin typeface="Times New Roman"/>
                          <a:ea typeface="Times New Roman"/>
                        </a:rPr>
                        <a:t>CHỈ HUY TRƯỞNG</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b="1">
                          <a:effectLst/>
                          <a:latin typeface="Times New Roman"/>
                          <a:ea typeface="Times New Roman"/>
                        </a:rPr>
                        <a:t>KT. CHỈ HUY TRƯỞNG</a:t>
                      </a:r>
                      <a:endParaRPr lang="en-US" sz="1400">
                        <a:effectLst/>
                        <a:latin typeface="Times New Roman"/>
                        <a:ea typeface="Times New Roman"/>
                      </a:endParaRPr>
                    </a:p>
                    <a:p>
                      <a:pPr algn="ctr">
                        <a:spcAft>
                          <a:spcPts val="0"/>
                        </a:spcAft>
                      </a:pPr>
                      <a:r>
                        <a:rPr lang="en-US" sz="1300" b="1">
                          <a:effectLst/>
                          <a:latin typeface="Times New Roman"/>
                          <a:ea typeface="Times New Roman"/>
                        </a:rPr>
                        <a:t>PHÓ CHỈ HUY TRƯỞNG</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9560">
                <a:tc>
                  <a:txBody>
                    <a:bodyPr/>
                    <a:lstStyle/>
                    <a:p>
                      <a:pPr algn="ctr">
                        <a:spcAft>
                          <a:spcPts val="0"/>
                        </a:spcAft>
                      </a:pPr>
                      <a:r>
                        <a:rPr lang="en-US" sz="1300" b="1">
                          <a:effectLst/>
                          <a:latin typeface="Times New Roman"/>
                          <a:ea typeface="Times New Roman"/>
                        </a:rPr>
                        <a:t> </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300">
                          <a:effectLst/>
                          <a:latin typeface="Times New Roman"/>
                          <a:ea typeface="Times New Roman"/>
                        </a:rPr>
                        <a:t>- (cấp bậc) Họ tên người ký </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a:effectLst/>
                          <a:latin typeface="Times New Roman"/>
                          <a:ea typeface="Times New Roman"/>
                        </a:rPr>
                        <a:t>||</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a:effectLst/>
                          <a:latin typeface="Times New Roman"/>
                          <a:ea typeface="Times New Roman"/>
                        </a:rPr>
                        <a:t>14</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b="1">
                          <a:effectLst/>
                          <a:latin typeface="Times New Roman"/>
                          <a:ea typeface="Times New Roman"/>
                        </a:rPr>
                        <a:t>Đứng, đậm</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b="1">
                          <a:effectLst/>
                          <a:latin typeface="Times New Roman"/>
                          <a:ea typeface="Times New Roman"/>
                        </a:rPr>
                        <a:t>(Trung tá) Nguyễn Văn A</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spcAft>
                          <a:spcPts val="0"/>
                        </a:spcAft>
                      </a:pPr>
                      <a:r>
                        <a:rPr lang="en-US" sz="1300" b="1">
                          <a:effectLst/>
                          <a:latin typeface="Times New Roman"/>
                          <a:ea typeface="Times New Roman"/>
                        </a:rPr>
                        <a:t>8</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300" b="1">
                          <a:effectLst/>
                          <a:latin typeface="Times New Roman"/>
                          <a:ea typeface="Times New Roman"/>
                        </a:rPr>
                        <a:t>Dấu cơ quan ban hành văn bản</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a:effectLst/>
                          <a:latin typeface="Times New Roman"/>
                          <a:ea typeface="Times New Roman"/>
                        </a:rPr>
                        <a:t> </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a:effectLst/>
                          <a:latin typeface="Times New Roman"/>
                          <a:ea typeface="Times New Roman"/>
                        </a:rPr>
                        <a:t> </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a:effectLst/>
                          <a:latin typeface="Times New Roman"/>
                          <a:ea typeface="Times New Roman"/>
                        </a:rPr>
                        <a:t> </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a:effectLst/>
                          <a:latin typeface="Times New Roman"/>
                          <a:ea typeface="Times New Roman"/>
                        </a:rPr>
                        <a:t>Đóng trùm khoảng 1/3 chữ ký về bên trái</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spcAft>
                          <a:spcPts val="0"/>
                        </a:spcAft>
                      </a:pPr>
                      <a:r>
                        <a:rPr lang="en-US" sz="1300" b="1">
                          <a:effectLst/>
                          <a:latin typeface="Times New Roman"/>
                          <a:ea typeface="Times New Roman"/>
                        </a:rPr>
                        <a:t>9</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300" b="1">
                          <a:effectLst/>
                          <a:latin typeface="Times New Roman"/>
                          <a:ea typeface="Times New Roman"/>
                        </a:rPr>
                        <a:t>Nơi nhận </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a:effectLst/>
                          <a:latin typeface="Times New Roman"/>
                          <a:ea typeface="Times New Roman"/>
                        </a:rPr>
                        <a:t> </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a:effectLst/>
                          <a:latin typeface="Times New Roman"/>
                          <a:ea typeface="Times New Roman"/>
                        </a:rPr>
                        <a:t> </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a:effectLst/>
                          <a:latin typeface="Times New Roman"/>
                          <a:ea typeface="Times New Roman"/>
                        </a:rPr>
                        <a:t> </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a:effectLst/>
                          <a:latin typeface="Times New Roman"/>
                          <a:ea typeface="Times New Roman"/>
                        </a:rPr>
                        <a:t> </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50520">
                <a:tc>
                  <a:txBody>
                    <a:bodyPr/>
                    <a:lstStyle/>
                    <a:p>
                      <a:pPr algn="ctr">
                        <a:spcAft>
                          <a:spcPts val="0"/>
                        </a:spcAft>
                      </a:pPr>
                      <a:r>
                        <a:rPr lang="en-US" sz="1300" b="1">
                          <a:effectLst/>
                          <a:latin typeface="Times New Roman"/>
                          <a:ea typeface="Times New Roman"/>
                        </a:rPr>
                        <a:t>a</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300" b="1">
                          <a:effectLst/>
                          <a:latin typeface="Times New Roman"/>
                          <a:ea typeface="Times New Roman"/>
                        </a:rPr>
                        <a:t>Từ “Kính gửi” và tên cơ quan, đơn vị, cá nhân: gửi một nơi hoặc nhiều nơi (công văn không tên loại)</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a:effectLst/>
                          <a:latin typeface="Times New Roman"/>
                          <a:ea typeface="Times New Roman"/>
                        </a:rPr>
                        <a:t>||</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a:effectLst/>
                          <a:latin typeface="Times New Roman"/>
                          <a:ea typeface="Times New Roman"/>
                        </a:rPr>
                        <a:t> </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a:effectLst/>
                          <a:latin typeface="Times New Roman"/>
                          <a:ea typeface="Times New Roman"/>
                        </a:rPr>
                        <a:t> </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a:effectLst/>
                          <a:latin typeface="Times New Roman"/>
                          <a:ea typeface="Times New Roman"/>
                        </a:rPr>
                        <a:t> </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spcAft>
                          <a:spcPts val="0"/>
                        </a:spcAft>
                      </a:pPr>
                      <a:r>
                        <a:rPr lang="en-US" sz="1300" b="1">
                          <a:effectLst/>
                          <a:latin typeface="Times New Roman"/>
                          <a:ea typeface="Times New Roman"/>
                        </a:rPr>
                        <a:t> </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300">
                          <a:effectLst/>
                          <a:latin typeface="Times New Roman"/>
                          <a:ea typeface="Times New Roman"/>
                        </a:rPr>
                        <a:t>- Gửi một nơi</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a:effectLst/>
                          <a:latin typeface="Times New Roman"/>
                          <a:ea typeface="Times New Roman"/>
                        </a:rPr>
                        <a:t>||</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a:effectLst/>
                          <a:latin typeface="Times New Roman"/>
                          <a:ea typeface="Times New Roman"/>
                        </a:rPr>
                        <a:t>14</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a:effectLst/>
                          <a:latin typeface="Times New Roman"/>
                          <a:ea typeface="Times New Roman"/>
                        </a:rPr>
                        <a:t>Đứng</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300">
                          <a:effectLst/>
                          <a:latin typeface="Times New Roman"/>
                          <a:ea typeface="Times New Roman"/>
                        </a:rPr>
                        <a:t>Kính gửi: Ban CHQS huyện.</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9560">
                <a:tc>
                  <a:txBody>
                    <a:bodyPr/>
                    <a:lstStyle/>
                    <a:p>
                      <a:pPr algn="ctr">
                        <a:spcAft>
                          <a:spcPts val="0"/>
                        </a:spcAft>
                      </a:pPr>
                      <a:r>
                        <a:rPr lang="en-US" sz="1300" b="1">
                          <a:effectLst/>
                          <a:latin typeface="Times New Roman"/>
                          <a:ea typeface="Times New Roman"/>
                        </a:rPr>
                        <a:t> </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300">
                          <a:effectLst/>
                          <a:latin typeface="Times New Roman"/>
                          <a:ea typeface="Times New Roman"/>
                        </a:rPr>
                        <a:t>- Gửi nhiều nơi</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a:effectLst/>
                          <a:latin typeface="Times New Roman"/>
                          <a:ea typeface="Times New Roman"/>
                        </a:rPr>
                        <a:t>||</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a:effectLst/>
                          <a:latin typeface="Times New Roman"/>
                          <a:ea typeface="Times New Roman"/>
                        </a:rPr>
                        <a:t>14</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a:effectLst/>
                          <a:latin typeface="Times New Roman"/>
                          <a:ea typeface="Times New Roman"/>
                        </a:rPr>
                        <a:t>Đứng</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300">
                          <a:effectLst/>
                          <a:latin typeface="Times New Roman"/>
                          <a:ea typeface="Times New Roman"/>
                        </a:rPr>
                        <a:t>Kính gửi: </a:t>
                      </a:r>
                      <a:endParaRPr lang="en-US" sz="1400">
                        <a:effectLst/>
                        <a:latin typeface="Times New Roman"/>
                        <a:ea typeface="Times New Roman"/>
                      </a:endParaRPr>
                    </a:p>
                    <a:p>
                      <a:pPr indent="674370" algn="just">
                        <a:spcAft>
                          <a:spcPts val="0"/>
                        </a:spcAft>
                      </a:pPr>
                      <a:r>
                        <a:rPr lang="en-US" sz="1300">
                          <a:effectLst/>
                          <a:latin typeface="Times New Roman"/>
                          <a:ea typeface="Times New Roman"/>
                        </a:rPr>
                        <a:t>- Ủy ban nhân dân huyện;</a:t>
                      </a:r>
                      <a:endParaRPr lang="en-US" sz="1400">
                        <a:effectLst/>
                        <a:latin typeface="Times New Roman"/>
                        <a:ea typeface="Times New Roman"/>
                      </a:endParaRPr>
                    </a:p>
                    <a:p>
                      <a:pPr indent="674370" algn="just">
                        <a:spcAft>
                          <a:spcPts val="0"/>
                        </a:spcAft>
                      </a:pPr>
                      <a:r>
                        <a:rPr lang="en-US" sz="1300">
                          <a:effectLst/>
                          <a:latin typeface="Times New Roman"/>
                          <a:ea typeface="Times New Roman"/>
                        </a:rPr>
                        <a:t>- Ban CHQS huyện.</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276412644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 y="203198"/>
            <a:ext cx="8915400" cy="487362"/>
          </a:xfrm>
        </p:spPr>
        <p:txBody>
          <a:bodyPr>
            <a:noAutofit/>
          </a:bodyPr>
          <a:lstStyle/>
          <a:p>
            <a:r>
              <a:rPr lang="en-US" sz="2000" b="1">
                <a:latin typeface="Times New Roman" pitchFamily="18" charset="0"/>
                <a:cs typeface="Times New Roman" pitchFamily="18" charset="0"/>
              </a:rPr>
              <a:t>QUI ĐỊNH CHI TIẾT PHÔNG CHỮ, CỠ CHỮ, KIỂU TRÌNH BÀY VĂN BẢN VÀ BẢN SAO</a:t>
            </a:r>
            <a:endParaRPr lang="en-US" sz="2000">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432243763"/>
              </p:ext>
            </p:extLst>
          </p:nvPr>
        </p:nvGraphicFramePr>
        <p:xfrm>
          <a:off x="304800" y="838200"/>
          <a:ext cx="9296400" cy="5257800"/>
        </p:xfrm>
        <a:graphic>
          <a:graphicData uri="http://schemas.openxmlformats.org/drawingml/2006/table">
            <a:tbl>
              <a:tblPr firstRow="1" bandRow="1">
                <a:tableStyleId>{5C22544A-7EE6-4342-B048-85BDC9FD1C3A}</a:tableStyleId>
              </a:tblPr>
              <a:tblGrid>
                <a:gridCol w="475723"/>
                <a:gridCol w="2407685"/>
                <a:gridCol w="1383792"/>
                <a:gridCol w="533400"/>
                <a:gridCol w="990600"/>
                <a:gridCol w="3505200"/>
              </a:tblGrid>
              <a:tr h="370840">
                <a:tc>
                  <a:txBody>
                    <a:bodyPr/>
                    <a:lstStyle/>
                    <a:p>
                      <a:pPr algn="ctr">
                        <a:spcAft>
                          <a:spcPts val="0"/>
                        </a:spcAft>
                      </a:pPr>
                      <a:r>
                        <a:rPr lang="en-US" sz="1800" b="1">
                          <a:solidFill>
                            <a:schemeClr val="tx1"/>
                          </a:solidFill>
                          <a:effectLst/>
                          <a:latin typeface="Times New Roman"/>
                          <a:ea typeface="Times New Roman"/>
                        </a:rPr>
                        <a:t>TT</a:t>
                      </a:r>
                      <a:endParaRPr lang="en-US" sz="1800">
                        <a:solidFill>
                          <a:schemeClr val="tx1"/>
                        </a:solidFill>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800" b="1">
                          <a:solidFill>
                            <a:schemeClr val="tx1"/>
                          </a:solidFill>
                          <a:effectLst/>
                          <a:latin typeface="Times New Roman"/>
                          <a:ea typeface="Times New Roman"/>
                        </a:rPr>
                        <a:t>Thành phần thể thức</a:t>
                      </a:r>
                      <a:endParaRPr lang="en-US" sz="1800">
                        <a:solidFill>
                          <a:schemeClr val="tx1"/>
                        </a:solidFill>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800" b="1">
                          <a:solidFill>
                            <a:schemeClr val="tx1"/>
                          </a:solidFill>
                          <a:effectLst/>
                          <a:latin typeface="Times New Roman"/>
                          <a:ea typeface="Times New Roman"/>
                        </a:rPr>
                        <a:t>Phông chữ</a:t>
                      </a:r>
                      <a:endParaRPr lang="en-US" sz="1800">
                        <a:solidFill>
                          <a:schemeClr val="tx1"/>
                        </a:solidFill>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800" b="1">
                          <a:solidFill>
                            <a:schemeClr val="tx1"/>
                          </a:solidFill>
                          <a:effectLst/>
                          <a:latin typeface="Times New Roman"/>
                          <a:ea typeface="Times New Roman"/>
                        </a:rPr>
                        <a:t>Cỡ chữ</a:t>
                      </a:r>
                      <a:endParaRPr lang="en-US" sz="1800">
                        <a:solidFill>
                          <a:schemeClr val="tx1"/>
                        </a:solidFill>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800" b="1">
                          <a:solidFill>
                            <a:schemeClr val="tx1"/>
                          </a:solidFill>
                          <a:effectLst/>
                          <a:latin typeface="Times New Roman"/>
                          <a:ea typeface="Times New Roman"/>
                        </a:rPr>
                        <a:t>Kiểu chữ</a:t>
                      </a:r>
                      <a:endParaRPr lang="en-US" sz="1800">
                        <a:solidFill>
                          <a:schemeClr val="tx1"/>
                        </a:solidFill>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800" b="1">
                          <a:solidFill>
                            <a:schemeClr val="tx1"/>
                          </a:solidFill>
                          <a:effectLst/>
                          <a:latin typeface="Times New Roman"/>
                          <a:ea typeface="Times New Roman"/>
                        </a:rPr>
                        <a:t>Ví dụ trình bày</a:t>
                      </a:r>
                      <a:endParaRPr lang="en-US" sz="1800">
                        <a:solidFill>
                          <a:schemeClr val="tx1"/>
                        </a:solidFill>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9560">
                <a:tc>
                  <a:txBody>
                    <a:bodyPr/>
                    <a:lstStyle/>
                    <a:p>
                      <a:pPr algn="ctr">
                        <a:spcAft>
                          <a:spcPts val="0"/>
                        </a:spcAft>
                      </a:pPr>
                      <a:r>
                        <a:rPr lang="en-US" sz="1300" b="1">
                          <a:effectLst/>
                          <a:latin typeface="Times New Roman"/>
                          <a:ea typeface="Times New Roman"/>
                        </a:rPr>
                        <a:t>b</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300" b="1">
                          <a:effectLst/>
                          <a:latin typeface="Times New Roman"/>
                          <a:ea typeface="Times New Roman"/>
                        </a:rPr>
                        <a:t>Từ “nơi nhận” và tên cơ quan, đơn vị, cá nhân: </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a:effectLst/>
                          <a:latin typeface="Times New Roman"/>
                          <a:ea typeface="Times New Roman"/>
                        </a:rPr>
                        <a:t> </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a:effectLst/>
                          <a:latin typeface="Times New Roman"/>
                          <a:ea typeface="Times New Roman"/>
                        </a:rPr>
                        <a:t> </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a:effectLst/>
                          <a:latin typeface="Times New Roman"/>
                          <a:ea typeface="Times New Roman"/>
                        </a:rPr>
                        <a:t> </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a:effectLst/>
                          <a:latin typeface="Times New Roman"/>
                          <a:ea typeface="Times New Roman"/>
                        </a:rPr>
                        <a:t> </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04800">
                <a:tc>
                  <a:txBody>
                    <a:bodyPr/>
                    <a:lstStyle/>
                    <a:p>
                      <a:pPr algn="ctr">
                        <a:spcAft>
                          <a:spcPts val="0"/>
                        </a:spcAft>
                      </a:pPr>
                      <a:r>
                        <a:rPr lang="en-US" sz="1300" b="1">
                          <a:effectLst/>
                          <a:latin typeface="Times New Roman"/>
                          <a:ea typeface="Times New Roman"/>
                        </a:rPr>
                        <a:t> </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300">
                          <a:effectLst/>
                          <a:latin typeface="Times New Roman"/>
                          <a:ea typeface="Times New Roman"/>
                        </a:rPr>
                        <a:t>- Từ “nơi nhận”</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a:effectLst/>
                          <a:latin typeface="Times New Roman"/>
                          <a:ea typeface="Times New Roman"/>
                        </a:rPr>
                        <a:t>||</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a:effectLst/>
                          <a:latin typeface="Times New Roman"/>
                          <a:ea typeface="Times New Roman"/>
                        </a:rPr>
                        <a:t>12</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b="1">
                          <a:effectLst/>
                          <a:latin typeface="Times New Roman"/>
                          <a:ea typeface="Times New Roman"/>
                        </a:rPr>
                        <a:t>Nghiêng, đậm</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200" b="1" i="1">
                          <a:effectLst/>
                          <a:latin typeface="Times New Roman"/>
                          <a:ea typeface="Times New Roman"/>
                        </a:rPr>
                        <a:t>Nơi nhận:</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04800">
                <a:tc>
                  <a:txBody>
                    <a:bodyPr/>
                    <a:lstStyle/>
                    <a:p>
                      <a:pPr algn="ctr">
                        <a:spcAft>
                          <a:spcPts val="0"/>
                        </a:spcAft>
                      </a:pPr>
                      <a:r>
                        <a:rPr lang="en-US" sz="1300" b="1">
                          <a:effectLst/>
                          <a:latin typeface="Times New Roman"/>
                          <a:ea typeface="Times New Roman"/>
                        </a:rPr>
                        <a:t> </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300">
                          <a:effectLst/>
                          <a:latin typeface="Times New Roman"/>
                          <a:ea typeface="Times New Roman"/>
                        </a:rPr>
                        <a:t>- Tên cơ quan, đơn vị, cá nhân nhận văn bản; chữ viết tắt tên người đánh máy và số lượng bản phát hành. Dự kiền độ mật văn bản</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a:effectLst/>
                          <a:latin typeface="Times New Roman"/>
                          <a:ea typeface="Times New Roman"/>
                        </a:rPr>
                        <a:t>||</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a:effectLst/>
                          <a:latin typeface="Times New Roman"/>
                          <a:ea typeface="Times New Roman"/>
                        </a:rPr>
                        <a:t>11</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a:effectLst/>
                          <a:latin typeface="Times New Roman"/>
                          <a:ea typeface="Times New Roman"/>
                        </a:rPr>
                        <a:t>Đứng </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300">
                          <a:effectLst/>
                          <a:latin typeface="Times New Roman"/>
                          <a:ea typeface="Times New Roman"/>
                        </a:rPr>
                        <a:t>-</a:t>
                      </a:r>
                      <a:r>
                        <a:rPr lang="en-US" sz="1100">
                          <a:effectLst/>
                          <a:latin typeface="Times New Roman"/>
                          <a:ea typeface="Times New Roman"/>
                        </a:rPr>
                        <a:t> Ban CHQS huyện;</a:t>
                      </a:r>
                      <a:endParaRPr lang="en-US" sz="1400">
                        <a:effectLst/>
                        <a:latin typeface="Times New Roman"/>
                        <a:ea typeface="Times New Roman"/>
                      </a:endParaRPr>
                    </a:p>
                    <a:p>
                      <a:pPr algn="just">
                        <a:spcAft>
                          <a:spcPts val="0"/>
                        </a:spcAft>
                      </a:pPr>
                      <a:r>
                        <a:rPr lang="en-US" sz="1100">
                          <a:effectLst/>
                          <a:latin typeface="Times New Roman"/>
                          <a:ea typeface="Times New Roman"/>
                        </a:rPr>
                        <a:t>- ………………….;</a:t>
                      </a:r>
                      <a:endParaRPr lang="en-US" sz="1400">
                        <a:effectLst/>
                        <a:latin typeface="Times New Roman"/>
                        <a:ea typeface="Times New Roman"/>
                      </a:endParaRPr>
                    </a:p>
                    <a:p>
                      <a:pPr algn="just">
                        <a:spcAft>
                          <a:spcPts val="0"/>
                        </a:spcAft>
                      </a:pPr>
                      <a:r>
                        <a:rPr lang="en-US" sz="1100">
                          <a:effectLst/>
                          <a:latin typeface="Times New Roman"/>
                          <a:ea typeface="Times New Roman"/>
                        </a:rPr>
                        <a:t>- Lưu: VT, BCH; L03.</a:t>
                      </a:r>
                      <a:endParaRPr lang="en-US" sz="1400">
                        <a:effectLst/>
                        <a:latin typeface="Times New Roman"/>
                        <a:ea typeface="Times New Roman"/>
                      </a:endParaRPr>
                    </a:p>
                    <a:p>
                      <a:pPr indent="116205" algn="just">
                        <a:spcAft>
                          <a:spcPts val="0"/>
                        </a:spcAft>
                      </a:pPr>
                      <a:r>
                        <a:rPr lang="en-US" sz="1100">
                          <a:effectLst/>
                          <a:latin typeface="Times New Roman"/>
                          <a:ea typeface="Times New Roman"/>
                        </a:rPr>
                        <a:t>M, TM, TuM</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57200">
                <a:tc>
                  <a:txBody>
                    <a:bodyPr/>
                    <a:lstStyle/>
                    <a:p>
                      <a:pPr algn="ctr">
                        <a:spcAft>
                          <a:spcPts val="0"/>
                        </a:spcAft>
                      </a:pPr>
                      <a:r>
                        <a:rPr lang="en-US" sz="1300" b="1">
                          <a:effectLst/>
                          <a:latin typeface="Times New Roman"/>
                          <a:ea typeface="Times New Roman"/>
                        </a:rPr>
                        <a:t>10</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300" b="1">
                          <a:effectLst/>
                          <a:latin typeface="Times New Roman"/>
                          <a:ea typeface="Times New Roman"/>
                        </a:rPr>
                        <a:t>Dấu chỉ mức độ khẩn</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a:effectLst/>
                          <a:latin typeface="Times New Roman"/>
                          <a:ea typeface="Times New Roman"/>
                        </a:rPr>
                        <a:t>||</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a:effectLst/>
                          <a:latin typeface="Times New Roman"/>
                          <a:ea typeface="Times New Roman"/>
                        </a:rPr>
                        <a:t>14</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b="1">
                          <a:effectLst/>
                          <a:latin typeface="Times New Roman"/>
                          <a:ea typeface="Times New Roman"/>
                        </a:rPr>
                        <a:t>Đứng, đậm</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a:effectLst/>
                          <a:latin typeface="Times New Roman"/>
                          <a:ea typeface="Times New Roman"/>
                        </a:rPr>
                        <a:t> </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57200">
                <a:tc>
                  <a:txBody>
                    <a:bodyPr/>
                    <a:lstStyle/>
                    <a:p>
                      <a:pPr algn="ctr">
                        <a:spcAft>
                          <a:spcPts val="0"/>
                        </a:spcAft>
                      </a:pPr>
                      <a:r>
                        <a:rPr lang="en-US" sz="1300" b="1">
                          <a:effectLst/>
                          <a:latin typeface="Times New Roman"/>
                          <a:ea typeface="Times New Roman"/>
                        </a:rPr>
                        <a:t>11</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300" b="1">
                          <a:effectLst/>
                          <a:latin typeface="Times New Roman"/>
                          <a:ea typeface="Times New Roman"/>
                        </a:rPr>
                        <a:t>Dấu chỉ phạm vi lưu hành</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a:effectLst/>
                          <a:latin typeface="Times New Roman"/>
                          <a:ea typeface="Times New Roman"/>
                        </a:rPr>
                        <a:t>Times New Roman</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a:effectLst/>
                          <a:latin typeface="Times New Roman"/>
                          <a:ea typeface="Times New Roman"/>
                        </a:rPr>
                        <a:t>14</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1300" b="1">
                          <a:effectLst/>
                          <a:latin typeface="Times New Roman"/>
                          <a:ea typeface="Times New Roman"/>
                        </a:rPr>
                        <a:t>Đứng, đậm</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a:effectLst/>
                          <a:latin typeface="Times New Roman"/>
                          <a:ea typeface="Times New Roman"/>
                        </a:rPr>
                        <a:t> </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spcAft>
                          <a:spcPts val="0"/>
                        </a:spcAft>
                      </a:pPr>
                      <a:r>
                        <a:rPr lang="en-US" sz="1300" b="1">
                          <a:effectLst/>
                          <a:latin typeface="Times New Roman"/>
                          <a:ea typeface="Times New Roman"/>
                        </a:rPr>
                        <a:t>12</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300" b="1">
                          <a:effectLst/>
                          <a:latin typeface="Times New Roman"/>
                          <a:ea typeface="Times New Roman"/>
                        </a:rPr>
                        <a:t>Chỉ dẫn về dự thảo</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a:effectLst/>
                          <a:latin typeface="Times New Roman"/>
                          <a:ea typeface="Times New Roman"/>
                        </a:rPr>
                        <a:t>||</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a:effectLst/>
                          <a:latin typeface="Times New Roman"/>
                          <a:ea typeface="Times New Roman"/>
                        </a:rPr>
                        <a:t>14</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1300" b="1">
                          <a:effectLst/>
                          <a:latin typeface="Times New Roman"/>
                          <a:ea typeface="Times New Roman"/>
                        </a:rPr>
                        <a:t>Đứng, đậm</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smtClean="0">
                          <a:effectLst/>
                          <a:latin typeface="Times New Roman"/>
                          <a:ea typeface="Times New Roman"/>
                        </a:rPr>
                        <a:t> </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spcAft>
                          <a:spcPts val="0"/>
                        </a:spcAft>
                      </a:pPr>
                      <a:r>
                        <a:rPr lang="en-US" sz="1300" b="1">
                          <a:effectLst/>
                          <a:latin typeface="Times New Roman"/>
                          <a:ea typeface="Times New Roman"/>
                        </a:rPr>
                        <a:t>13</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300" b="1">
                          <a:effectLst/>
                          <a:latin typeface="Times New Roman"/>
                          <a:ea typeface="Times New Roman"/>
                        </a:rPr>
                        <a:t>Phụ lục</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a:effectLst/>
                          <a:latin typeface="Times New Roman"/>
                          <a:ea typeface="Times New Roman"/>
                        </a:rPr>
                        <a:t> </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a:effectLst/>
                          <a:latin typeface="Times New Roman"/>
                          <a:ea typeface="Times New Roman"/>
                        </a:rPr>
                        <a:t> </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a:effectLst/>
                          <a:latin typeface="Times New Roman"/>
                          <a:ea typeface="Times New Roman"/>
                        </a:rPr>
                        <a:t> </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a:effectLst/>
                          <a:latin typeface="Times New Roman"/>
                          <a:ea typeface="Times New Roman"/>
                        </a:rPr>
                        <a:t> </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50520">
                <a:tc>
                  <a:txBody>
                    <a:bodyPr/>
                    <a:lstStyle/>
                    <a:p>
                      <a:pPr algn="ctr">
                        <a:spcAft>
                          <a:spcPts val="0"/>
                        </a:spcAft>
                      </a:pPr>
                      <a:r>
                        <a:rPr lang="en-US" sz="1300" b="1">
                          <a:effectLst/>
                          <a:latin typeface="Times New Roman"/>
                          <a:ea typeface="Times New Roman"/>
                        </a:rPr>
                        <a:t> </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300">
                          <a:effectLst/>
                          <a:latin typeface="Times New Roman"/>
                          <a:ea typeface="Times New Roman"/>
                        </a:rPr>
                        <a:t>- Từ </a:t>
                      </a:r>
                      <a:r>
                        <a:rPr lang="en-US" sz="1300" b="1">
                          <a:effectLst/>
                          <a:latin typeface="Times New Roman"/>
                          <a:ea typeface="Times New Roman"/>
                        </a:rPr>
                        <a:t>“phụ lục”</a:t>
                      </a:r>
                      <a:r>
                        <a:rPr lang="en-US" sz="1300">
                          <a:effectLst/>
                          <a:latin typeface="Times New Roman"/>
                          <a:ea typeface="Times New Roman"/>
                        </a:rPr>
                        <a:t> và số thứ tự của phụ lục</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a:effectLst/>
                          <a:latin typeface="Times New Roman"/>
                          <a:ea typeface="Times New Roman"/>
                        </a:rPr>
                        <a:t>||</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a:effectLst/>
                          <a:latin typeface="Times New Roman"/>
                          <a:ea typeface="Times New Roman"/>
                        </a:rPr>
                        <a:t>14</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1300" b="1">
                          <a:effectLst/>
                          <a:latin typeface="Times New Roman"/>
                          <a:ea typeface="Times New Roman"/>
                        </a:rPr>
                        <a:t>Đứng, đậm</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b="1">
                          <a:effectLst/>
                          <a:latin typeface="Times New Roman"/>
                          <a:ea typeface="Times New Roman"/>
                        </a:rPr>
                        <a:t>Phụ lục I</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spcAft>
                          <a:spcPts val="0"/>
                        </a:spcAft>
                      </a:pPr>
                      <a:r>
                        <a:rPr lang="en-US" sz="1300" b="1">
                          <a:effectLst/>
                          <a:latin typeface="Times New Roman"/>
                          <a:ea typeface="Times New Roman"/>
                        </a:rPr>
                        <a:t> </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300">
                          <a:effectLst/>
                          <a:latin typeface="Times New Roman"/>
                          <a:ea typeface="Times New Roman"/>
                        </a:rPr>
                        <a:t>- Tiêu đề của phụ lục</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a:effectLst/>
                          <a:latin typeface="Times New Roman"/>
                          <a:ea typeface="Times New Roman"/>
                        </a:rPr>
                        <a:t>||</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a:effectLst/>
                          <a:latin typeface="Times New Roman"/>
                          <a:ea typeface="Times New Roman"/>
                        </a:rPr>
                        <a:t>13</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1300" b="1">
                          <a:effectLst/>
                          <a:latin typeface="Times New Roman"/>
                          <a:ea typeface="Times New Roman"/>
                        </a:rPr>
                        <a:t>Đứng, đậm</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b="1">
                          <a:effectLst/>
                          <a:latin typeface="Times New Roman"/>
                          <a:ea typeface="Times New Roman"/>
                        </a:rPr>
                        <a:t>SỐ LIỆU THỐNG KÊ…</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9560">
                <a:tc>
                  <a:txBody>
                    <a:bodyPr/>
                    <a:lstStyle/>
                    <a:p>
                      <a:pPr algn="ctr">
                        <a:spcAft>
                          <a:spcPts val="0"/>
                        </a:spcAft>
                      </a:pPr>
                      <a:r>
                        <a:rPr lang="en-US" sz="1300" b="1">
                          <a:effectLst/>
                          <a:latin typeface="Times New Roman"/>
                          <a:ea typeface="Times New Roman"/>
                        </a:rPr>
                        <a:t>14</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300" b="1">
                          <a:effectLst/>
                          <a:latin typeface="Times New Roman"/>
                          <a:ea typeface="Times New Roman"/>
                        </a:rPr>
                        <a:t>Số trang</a:t>
                      </a:r>
                      <a:r>
                        <a:rPr lang="en-US" sz="1300">
                          <a:effectLst/>
                          <a:latin typeface="Times New Roman"/>
                          <a:ea typeface="Times New Roman"/>
                        </a:rPr>
                        <a:t> (đặt ở góc phải dưới trang giấy)</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a:effectLst/>
                          <a:latin typeface="Times New Roman"/>
                          <a:ea typeface="Times New Roman"/>
                        </a:rPr>
                        <a:t>||</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a:effectLst/>
                          <a:latin typeface="Times New Roman"/>
                          <a:ea typeface="Times New Roman"/>
                        </a:rPr>
                        <a:t>13</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a:effectLst/>
                          <a:latin typeface="Times New Roman"/>
                          <a:ea typeface="Times New Roman"/>
                        </a:rPr>
                        <a:t>Đứng </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a:effectLst/>
                          <a:latin typeface="Times New Roman"/>
                          <a:ea typeface="Times New Roman"/>
                        </a:rPr>
                        <a:t>1, 2, 3, 4 …</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04800">
                <a:tc>
                  <a:txBody>
                    <a:bodyPr/>
                    <a:lstStyle/>
                    <a:p>
                      <a:pPr algn="ctr">
                        <a:spcAft>
                          <a:spcPts val="0"/>
                        </a:spcAft>
                      </a:pPr>
                      <a:r>
                        <a:rPr lang="en-US" sz="1300" b="1">
                          <a:effectLst/>
                          <a:latin typeface="Times New Roman"/>
                          <a:ea typeface="Times New Roman"/>
                        </a:rPr>
                        <a:t>15</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pPr>
                      <a:r>
                        <a:rPr lang="en-US" sz="1300" b="1">
                          <a:effectLst/>
                          <a:latin typeface="Times New Roman"/>
                          <a:ea typeface="Times New Roman"/>
                        </a:rPr>
                        <a:t>Hình thức sao</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a:effectLst/>
                          <a:latin typeface="Times New Roman"/>
                          <a:ea typeface="Times New Roman"/>
                        </a:rPr>
                        <a:t>||</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a:effectLst/>
                          <a:latin typeface="Times New Roman"/>
                          <a:ea typeface="Times New Roman"/>
                        </a:rPr>
                        <a:t>13</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pPr>
                      <a:r>
                        <a:rPr lang="en-US" sz="1300" b="1">
                          <a:effectLst/>
                          <a:latin typeface="Times New Roman"/>
                          <a:ea typeface="Times New Roman"/>
                        </a:rPr>
                        <a:t>Đứng, đậm</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spcAft>
                          <a:spcPts val="0"/>
                        </a:spcAft>
                      </a:pPr>
                      <a:r>
                        <a:rPr lang="en-US" sz="1300" b="1">
                          <a:effectLst/>
                          <a:latin typeface="Times New Roman"/>
                          <a:ea typeface="Times New Roman"/>
                        </a:rPr>
                        <a:t>SAO Y BẢN CHÍNH, SAO LỤC, TRÍCH SAO</a:t>
                      </a:r>
                      <a:endParaRPr lang="en-US" sz="1400">
                        <a:effectLst/>
                        <a:latin typeface="Times New Roman"/>
                        <a:ea typeface="Times New Roman"/>
                      </a:endParaRPr>
                    </a:p>
                  </a:txBody>
                  <a:tcPr marL="36195" marR="361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3" name="Rectangle 2"/>
          <p:cNvSpPr/>
          <p:nvPr/>
        </p:nvSpPr>
        <p:spPr>
          <a:xfrm>
            <a:off x="6324600" y="3057528"/>
            <a:ext cx="1219200" cy="29051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latin typeface="Times New Roman" pitchFamily="18" charset="0"/>
                <a:cs typeface="Times New Roman" pitchFamily="18" charset="0"/>
              </a:rPr>
              <a:t>HỎA TỐC</a:t>
            </a:r>
            <a:endParaRPr lang="en-US">
              <a:solidFill>
                <a:schemeClr val="tx1"/>
              </a:solidFill>
              <a:latin typeface="Times New Roman" pitchFamily="18" charset="0"/>
              <a:cs typeface="Times New Roman" pitchFamily="18" charset="0"/>
            </a:endParaRPr>
          </a:p>
        </p:txBody>
      </p:sp>
      <p:sp>
        <p:nvSpPr>
          <p:cNvPr id="5" name="Rectangle 4"/>
          <p:cNvSpPr/>
          <p:nvPr/>
        </p:nvSpPr>
        <p:spPr>
          <a:xfrm>
            <a:off x="7696200" y="3043240"/>
            <a:ext cx="1219200" cy="29051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latin typeface="Times New Roman" pitchFamily="18" charset="0"/>
                <a:cs typeface="Times New Roman" pitchFamily="18" charset="0"/>
              </a:rPr>
              <a:t>KHẨN</a:t>
            </a:r>
            <a:endParaRPr lang="en-US">
              <a:solidFill>
                <a:schemeClr val="tx1"/>
              </a:solidFill>
              <a:latin typeface="Times New Roman" pitchFamily="18" charset="0"/>
              <a:cs typeface="Times New Roman" pitchFamily="18" charset="0"/>
            </a:endParaRPr>
          </a:p>
        </p:txBody>
      </p:sp>
      <p:sp>
        <p:nvSpPr>
          <p:cNvPr id="6" name="Rectangle 5"/>
          <p:cNvSpPr/>
          <p:nvPr/>
        </p:nvSpPr>
        <p:spPr>
          <a:xfrm>
            <a:off x="6324600" y="3500432"/>
            <a:ext cx="2590800" cy="29051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latin typeface="Times New Roman" pitchFamily="18" charset="0"/>
                <a:cs typeface="Times New Roman" pitchFamily="18" charset="0"/>
              </a:rPr>
              <a:t>LƯU HÀNH NỘI BỘ</a:t>
            </a:r>
            <a:endParaRPr lang="en-US">
              <a:solidFill>
                <a:schemeClr val="tx1"/>
              </a:solidFill>
              <a:latin typeface="Times New Roman" pitchFamily="18" charset="0"/>
              <a:cs typeface="Times New Roman" pitchFamily="18" charset="0"/>
            </a:endParaRPr>
          </a:p>
        </p:txBody>
      </p:sp>
      <p:sp>
        <p:nvSpPr>
          <p:cNvPr id="8" name="Rectangle 7"/>
          <p:cNvSpPr/>
          <p:nvPr/>
        </p:nvSpPr>
        <p:spPr>
          <a:xfrm>
            <a:off x="6324600" y="3962400"/>
            <a:ext cx="1219200" cy="29051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mtClean="0">
                <a:solidFill>
                  <a:schemeClr val="tx1"/>
                </a:solidFill>
                <a:latin typeface="Times New Roman" pitchFamily="18" charset="0"/>
                <a:cs typeface="Times New Roman" pitchFamily="18" charset="0"/>
              </a:rPr>
              <a:t>DỰ THẢO</a:t>
            </a:r>
            <a:endParaRPr lang="en-US">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3938827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42950" y="457204"/>
            <a:ext cx="8420100" cy="1470025"/>
          </a:xfrm>
        </p:spPr>
        <p:txBody>
          <a:bodyPr/>
          <a:lstStyle/>
          <a:p>
            <a:r>
              <a:rPr lang="en-US" b="1" dirty="0" smtClean="0"/>
              <a:t>CÁCH TRÌNH BÀY THỂ THỨC VĂN BẢN HÀNH CHÍNH NHÀ NƯỚC</a:t>
            </a:r>
            <a:endParaRPr lang="en-US" dirty="0"/>
          </a:p>
        </p:txBody>
      </p:sp>
      <p:sp>
        <p:nvSpPr>
          <p:cNvPr id="3" name="Subtitle 2"/>
          <p:cNvSpPr>
            <a:spLocks noGrp="1"/>
          </p:cNvSpPr>
          <p:nvPr>
            <p:ph type="subTitle" idx="1"/>
          </p:nvPr>
        </p:nvSpPr>
        <p:spPr>
          <a:xfrm>
            <a:off x="412750" y="2057400"/>
            <a:ext cx="9163050" cy="4343400"/>
          </a:xfrm>
          <a:ln>
            <a:noFill/>
          </a:ln>
        </p:spPr>
        <p:txBody>
          <a:bodyPr>
            <a:noAutofit/>
          </a:bodyPr>
          <a:lstStyle/>
          <a:p>
            <a:pPr indent="231775" algn="just">
              <a:spcBef>
                <a:spcPts val="0"/>
              </a:spcBef>
            </a:pPr>
            <a:endParaRPr lang="pt-BR" sz="1650" b="1" dirty="0" smtClean="0">
              <a:solidFill>
                <a:schemeClr val="tx1"/>
              </a:solidFill>
              <a:latin typeface="Times New Roman" pitchFamily="18" charset="0"/>
              <a:cs typeface="Times New Roman" pitchFamily="18" charset="0"/>
            </a:endParaRPr>
          </a:p>
          <a:p>
            <a:pPr indent="231775" algn="just">
              <a:spcBef>
                <a:spcPts val="0"/>
              </a:spcBef>
            </a:pPr>
            <a:r>
              <a:rPr lang="pt-BR" sz="1650" b="1" dirty="0" smtClean="0">
                <a:solidFill>
                  <a:schemeClr val="tx1"/>
                </a:solidFill>
                <a:latin typeface="Times New Roman" pitchFamily="18" charset="0"/>
                <a:cs typeface="Times New Roman" pitchFamily="18" charset="0"/>
              </a:rPr>
              <a:t>5</a:t>
            </a:r>
            <a:r>
              <a:rPr lang="pt-BR" sz="1650" b="1" dirty="0">
                <a:solidFill>
                  <a:schemeClr val="tx1"/>
                </a:solidFill>
                <a:latin typeface="Times New Roman" pitchFamily="18" charset="0"/>
                <a:cs typeface="Times New Roman" pitchFamily="18" charset="0"/>
              </a:rPr>
              <a:t>. Định lề trang văn bản khổ giấy A4</a:t>
            </a:r>
            <a:endParaRPr lang="en-US" sz="1650" dirty="0">
              <a:solidFill>
                <a:schemeClr val="tx1"/>
              </a:solidFill>
              <a:latin typeface="Times New Roman" pitchFamily="18" charset="0"/>
              <a:cs typeface="Times New Roman" pitchFamily="18" charset="0"/>
            </a:endParaRPr>
          </a:p>
          <a:p>
            <a:pPr indent="231775" algn="just">
              <a:spcBef>
                <a:spcPts val="0"/>
              </a:spcBef>
            </a:pPr>
            <a:r>
              <a:rPr lang="pt-BR" sz="1650" dirty="0" smtClean="0">
                <a:solidFill>
                  <a:schemeClr val="tx1"/>
                </a:solidFill>
                <a:latin typeface="Times New Roman" pitchFamily="18" charset="0"/>
                <a:cs typeface="Times New Roman" pitchFamily="18" charset="0"/>
              </a:rPr>
              <a:t>Lề trên: cách mép trên từ 20-25mm;</a:t>
            </a:r>
            <a:endParaRPr lang="en-US" sz="1650" dirty="0" smtClean="0">
              <a:solidFill>
                <a:schemeClr val="tx1"/>
              </a:solidFill>
              <a:latin typeface="Times New Roman" pitchFamily="18" charset="0"/>
              <a:cs typeface="Times New Roman" pitchFamily="18" charset="0"/>
            </a:endParaRPr>
          </a:p>
          <a:p>
            <a:pPr indent="231775" algn="just">
              <a:spcBef>
                <a:spcPts val="0"/>
              </a:spcBef>
            </a:pPr>
            <a:r>
              <a:rPr lang="pt-BR" sz="1650" dirty="0" smtClean="0">
                <a:solidFill>
                  <a:schemeClr val="tx1"/>
                </a:solidFill>
                <a:latin typeface="Times New Roman" pitchFamily="18" charset="0"/>
                <a:cs typeface="Times New Roman" pitchFamily="18" charset="0"/>
              </a:rPr>
              <a:t>Lề </a:t>
            </a:r>
            <a:r>
              <a:rPr lang="pt-BR" sz="1650" dirty="0">
                <a:solidFill>
                  <a:schemeClr val="tx1"/>
                </a:solidFill>
                <a:latin typeface="Times New Roman" pitchFamily="18" charset="0"/>
                <a:cs typeface="Times New Roman" pitchFamily="18" charset="0"/>
              </a:rPr>
              <a:t>dưới: cách mép dưới </a:t>
            </a:r>
            <a:r>
              <a:rPr lang="pt-BR" sz="1650" dirty="0" smtClean="0">
                <a:solidFill>
                  <a:schemeClr val="tx1"/>
                </a:solidFill>
                <a:latin typeface="Times New Roman" pitchFamily="18" charset="0"/>
                <a:cs typeface="Times New Roman" pitchFamily="18" charset="0"/>
              </a:rPr>
              <a:t>20-25mm</a:t>
            </a:r>
            <a:r>
              <a:rPr lang="pt-BR" sz="1650" dirty="0">
                <a:solidFill>
                  <a:schemeClr val="tx1"/>
                </a:solidFill>
                <a:latin typeface="Times New Roman" pitchFamily="18" charset="0"/>
                <a:cs typeface="Times New Roman" pitchFamily="18" charset="0"/>
              </a:rPr>
              <a:t>; </a:t>
            </a:r>
            <a:endParaRPr lang="en-US" sz="1650" dirty="0">
              <a:solidFill>
                <a:schemeClr val="tx1"/>
              </a:solidFill>
              <a:latin typeface="Times New Roman" pitchFamily="18" charset="0"/>
              <a:cs typeface="Times New Roman" pitchFamily="18" charset="0"/>
            </a:endParaRPr>
          </a:p>
          <a:p>
            <a:pPr indent="231775" algn="just">
              <a:spcBef>
                <a:spcPts val="0"/>
              </a:spcBef>
            </a:pPr>
            <a:r>
              <a:rPr lang="pt-BR" sz="1650" dirty="0">
                <a:solidFill>
                  <a:schemeClr val="tx1"/>
                </a:solidFill>
                <a:latin typeface="Times New Roman" pitchFamily="18" charset="0"/>
                <a:cs typeface="Times New Roman" pitchFamily="18" charset="0"/>
              </a:rPr>
              <a:t>Lề trái: cách mép trái </a:t>
            </a:r>
            <a:r>
              <a:rPr lang="pt-BR" sz="1650" dirty="0" smtClean="0">
                <a:solidFill>
                  <a:schemeClr val="tx1"/>
                </a:solidFill>
                <a:latin typeface="Times New Roman" pitchFamily="18" charset="0"/>
                <a:cs typeface="Times New Roman" pitchFamily="18" charset="0"/>
              </a:rPr>
              <a:t>30-35mm</a:t>
            </a:r>
            <a:r>
              <a:rPr lang="pt-BR" sz="1650" dirty="0">
                <a:solidFill>
                  <a:schemeClr val="tx1"/>
                </a:solidFill>
                <a:latin typeface="Times New Roman" pitchFamily="18" charset="0"/>
                <a:cs typeface="Times New Roman" pitchFamily="18" charset="0"/>
              </a:rPr>
              <a:t>;</a:t>
            </a:r>
            <a:endParaRPr lang="en-US" sz="1650" dirty="0">
              <a:solidFill>
                <a:schemeClr val="tx1"/>
              </a:solidFill>
              <a:latin typeface="Times New Roman" pitchFamily="18" charset="0"/>
              <a:cs typeface="Times New Roman" pitchFamily="18" charset="0"/>
            </a:endParaRPr>
          </a:p>
          <a:p>
            <a:pPr indent="231775" algn="just">
              <a:spcBef>
                <a:spcPts val="0"/>
              </a:spcBef>
            </a:pPr>
            <a:r>
              <a:rPr lang="pt-BR" sz="1650" dirty="0">
                <a:solidFill>
                  <a:schemeClr val="tx1"/>
                </a:solidFill>
                <a:latin typeface="Times New Roman" pitchFamily="18" charset="0"/>
                <a:cs typeface="Times New Roman" pitchFamily="18" charset="0"/>
              </a:rPr>
              <a:t>Lề phải: cách mép phải </a:t>
            </a:r>
            <a:r>
              <a:rPr lang="pt-BR" sz="1650" dirty="0" smtClean="0">
                <a:solidFill>
                  <a:schemeClr val="tx1"/>
                </a:solidFill>
                <a:latin typeface="Times New Roman" pitchFamily="18" charset="0"/>
                <a:cs typeface="Times New Roman" pitchFamily="18" charset="0"/>
              </a:rPr>
              <a:t>15-20mm.</a:t>
            </a:r>
            <a:endParaRPr lang="en-US" sz="1650" dirty="0">
              <a:solidFill>
                <a:schemeClr val="tx1"/>
              </a:solidFill>
              <a:latin typeface="Times New Roman" pitchFamily="18" charset="0"/>
              <a:cs typeface="Times New Roman" pitchFamily="18" charset="0"/>
            </a:endParaRPr>
          </a:p>
          <a:p>
            <a:pPr indent="231775" algn="just">
              <a:spcBef>
                <a:spcPts val="0"/>
              </a:spcBef>
            </a:pPr>
            <a:r>
              <a:rPr lang="pt-BR" sz="1650" b="1" dirty="0">
                <a:solidFill>
                  <a:schemeClr val="tx1"/>
                </a:solidFill>
                <a:latin typeface="Times New Roman" pitchFamily="18" charset="0"/>
                <a:cs typeface="Times New Roman" pitchFamily="18" charset="0"/>
              </a:rPr>
              <a:t>6. Trình bày Quốc hiệu (ô số 1)</a:t>
            </a:r>
            <a:endParaRPr lang="en-US" sz="1650" dirty="0">
              <a:solidFill>
                <a:schemeClr val="tx1"/>
              </a:solidFill>
              <a:latin typeface="Times New Roman" pitchFamily="18" charset="0"/>
              <a:cs typeface="Times New Roman" pitchFamily="18" charset="0"/>
            </a:endParaRPr>
          </a:p>
          <a:p>
            <a:pPr indent="231775" algn="just">
              <a:spcBef>
                <a:spcPts val="0"/>
              </a:spcBef>
            </a:pPr>
            <a:r>
              <a:rPr lang="pt-BR" sz="1650" dirty="0">
                <a:solidFill>
                  <a:schemeClr val="tx1"/>
                </a:solidFill>
                <a:latin typeface="Times New Roman" pitchFamily="18" charset="0"/>
                <a:cs typeface="Times New Roman" pitchFamily="18" charset="0"/>
              </a:rPr>
              <a:t>Dòng chữ: </a:t>
            </a:r>
            <a:r>
              <a:rPr lang="pt-BR" sz="1650" dirty="0" smtClean="0">
                <a:solidFill>
                  <a:schemeClr val="tx1"/>
                </a:solidFill>
                <a:latin typeface="Times New Roman" pitchFamily="18" charset="0"/>
                <a:cs typeface="Times New Roman" pitchFamily="18" charset="0"/>
              </a:rPr>
              <a:t>“</a:t>
            </a:r>
            <a:r>
              <a:rPr lang="pt-BR" sz="1650" b="1" dirty="0" smtClean="0">
                <a:solidFill>
                  <a:schemeClr val="tx1"/>
                </a:solidFill>
                <a:latin typeface="Times New Roman" pitchFamily="18" charset="0"/>
                <a:cs typeface="Times New Roman" pitchFamily="18" charset="0"/>
              </a:rPr>
              <a:t>CỘNG HOÀ XÃ HỘI CHỦ NGHĨA VIỆT NAM</a:t>
            </a:r>
            <a:r>
              <a:rPr lang="pt-BR" sz="1650" dirty="0" smtClean="0">
                <a:solidFill>
                  <a:schemeClr val="tx1"/>
                </a:solidFill>
                <a:latin typeface="Times New Roman" pitchFamily="18" charset="0"/>
                <a:cs typeface="Times New Roman" pitchFamily="18" charset="0"/>
              </a:rPr>
              <a:t>” </a:t>
            </a:r>
            <a:r>
              <a:rPr lang="pt-BR" sz="1650" dirty="0">
                <a:solidFill>
                  <a:schemeClr val="tx1"/>
                </a:solidFill>
                <a:latin typeface="Times New Roman" pitchFamily="18" charset="0"/>
                <a:cs typeface="Times New Roman" pitchFamily="18" charset="0"/>
              </a:rPr>
              <a:t>được trình bày bằng chữ in hoa, cỡ chữ </a:t>
            </a:r>
            <a:r>
              <a:rPr lang="pt-BR" sz="1650" dirty="0" smtClean="0">
                <a:solidFill>
                  <a:schemeClr val="tx1"/>
                </a:solidFill>
                <a:latin typeface="Times New Roman" pitchFamily="18" charset="0"/>
                <a:cs typeface="Times New Roman" pitchFamily="18" charset="0"/>
              </a:rPr>
              <a:t>12 đến13</a:t>
            </a:r>
            <a:r>
              <a:rPr lang="pt-BR" sz="1650" dirty="0">
                <a:solidFill>
                  <a:schemeClr val="tx1"/>
                </a:solidFill>
                <a:latin typeface="Times New Roman" pitchFamily="18" charset="0"/>
                <a:cs typeface="Times New Roman" pitchFamily="18" charset="0"/>
              </a:rPr>
              <a:t>, kiểu chữ đứng, đậm.</a:t>
            </a:r>
            <a:endParaRPr lang="en-US" sz="1650" dirty="0">
              <a:solidFill>
                <a:schemeClr val="tx1"/>
              </a:solidFill>
              <a:latin typeface="Times New Roman" pitchFamily="18" charset="0"/>
              <a:cs typeface="Times New Roman" pitchFamily="18" charset="0"/>
            </a:endParaRPr>
          </a:p>
          <a:p>
            <a:pPr algn="just">
              <a:spcBef>
                <a:spcPts val="0"/>
              </a:spcBef>
            </a:pPr>
            <a:r>
              <a:rPr lang="pt-BR" sz="1650" dirty="0">
                <a:solidFill>
                  <a:schemeClr val="tx1"/>
                </a:solidFill>
                <a:latin typeface="Times New Roman" pitchFamily="18" charset="0"/>
                <a:cs typeface="Times New Roman" pitchFamily="18" charset="0"/>
              </a:rPr>
              <a:t>Dòng chữ: “</a:t>
            </a:r>
            <a:r>
              <a:rPr lang="pt-BR" sz="1650" b="1" dirty="0">
                <a:solidFill>
                  <a:schemeClr val="tx1"/>
                </a:solidFill>
                <a:latin typeface="Times New Roman" pitchFamily="18" charset="0"/>
                <a:cs typeface="Times New Roman" pitchFamily="18" charset="0"/>
              </a:rPr>
              <a:t>Độc lập - Tự do - Hạnh phúc</a:t>
            </a:r>
            <a:r>
              <a:rPr lang="pt-BR" sz="1650" dirty="0">
                <a:solidFill>
                  <a:schemeClr val="tx1"/>
                </a:solidFill>
                <a:latin typeface="Times New Roman" pitchFamily="18" charset="0"/>
                <a:cs typeface="Times New Roman" pitchFamily="18" charset="0"/>
              </a:rPr>
              <a:t>” được trình bày bằng chữ in thường, cỡ chữ </a:t>
            </a:r>
            <a:r>
              <a:rPr lang="pt-BR" sz="1650" dirty="0" smtClean="0">
                <a:solidFill>
                  <a:schemeClr val="tx1"/>
                </a:solidFill>
                <a:latin typeface="Times New Roman" pitchFamily="18" charset="0"/>
                <a:cs typeface="Times New Roman" pitchFamily="18" charset="0"/>
              </a:rPr>
              <a:t>13 đến 14, </a:t>
            </a:r>
            <a:r>
              <a:rPr lang="pt-BR" sz="1650" dirty="0">
                <a:solidFill>
                  <a:schemeClr val="tx1"/>
                </a:solidFill>
                <a:latin typeface="Times New Roman" pitchFamily="18" charset="0"/>
                <a:cs typeface="Times New Roman" pitchFamily="18" charset="0"/>
              </a:rPr>
              <a:t>kiểu chữ đứng, đậm; chữ cái đầu của các cụm từ được viết hoa, giữa các cụm từ có gạch ngang nhỏ, ngắn; phía dưới có đường kẻ ngang, nối liền, có độ dài bằng độ dài của dòng </a:t>
            </a:r>
            <a:r>
              <a:rPr lang="pt-BR" sz="1650" dirty="0" smtClean="0">
                <a:solidFill>
                  <a:schemeClr val="tx1"/>
                </a:solidFill>
                <a:latin typeface="Times New Roman" pitchFamily="18" charset="0"/>
                <a:cs typeface="Times New Roman" pitchFamily="18" charset="0"/>
              </a:rPr>
              <a:t>chữ.</a:t>
            </a:r>
            <a:endParaRPr lang="en-US" sz="1650" dirty="0">
              <a:solidFill>
                <a:schemeClr val="tx1"/>
              </a:solidFill>
              <a:latin typeface="Times New Roman" pitchFamily="18" charset="0"/>
              <a:cs typeface="Times New Roman" pitchFamily="18" charset="0"/>
            </a:endParaRPr>
          </a:p>
        </p:txBody>
      </p:sp>
      <p:cxnSp>
        <p:nvCxnSpPr>
          <p:cNvPr id="5" name="Straight Connector 4"/>
          <p:cNvCxnSpPr/>
          <p:nvPr/>
        </p:nvCxnSpPr>
        <p:spPr>
          <a:xfrm>
            <a:off x="4148138" y="1863090"/>
            <a:ext cx="1981200" cy="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565254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42"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1000"/>
                                        <p:tgtEl>
                                          <p:spTgt spid="3">
                                            <p:txEl>
                                              <p:pRg st="2" end="2"/>
                                            </p:txEl>
                                          </p:spTgt>
                                        </p:tgtEl>
                                      </p:cBhvr>
                                    </p:animEffect>
                                    <p:anim calcmode="lin" valueType="num">
                                      <p:cBhvr>
                                        <p:cTn id="11"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2"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3" presetID="42"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1000"/>
                                        <p:tgtEl>
                                          <p:spTgt spid="3">
                                            <p:txEl>
                                              <p:pRg st="3" end="3"/>
                                            </p:txEl>
                                          </p:spTgt>
                                        </p:tgtEl>
                                      </p:cBhvr>
                                    </p:animEffect>
                                    <p:anim calcmode="lin" valueType="num">
                                      <p:cBhvr>
                                        <p:cTn id="1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7" dur="1000" fill="hold"/>
                                        <p:tgtEl>
                                          <p:spTgt spid="3">
                                            <p:txEl>
                                              <p:pRg st="3" end="3"/>
                                            </p:txEl>
                                          </p:spTgt>
                                        </p:tgtEl>
                                        <p:attrNameLst>
                                          <p:attrName>ppt_y</p:attrName>
                                        </p:attrNameLst>
                                      </p:cBhvr>
                                      <p:tavLst>
                                        <p:tav tm="0">
                                          <p:val>
                                            <p:strVal val="#ppt_y+.1"/>
                                          </p:val>
                                        </p:tav>
                                        <p:tav tm="100000">
                                          <p:val>
                                            <p:strVal val="#ppt_y"/>
                                          </p:val>
                                        </p:tav>
                                      </p:tavLst>
                                    </p:anim>
                                  </p:childTnLst>
                                </p:cTn>
                              </p:par>
                              <p:par>
                                <p:cTn id="18" presetID="42" presetClass="entr" presetSubtype="0" fill="hold" nodeType="with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fade">
                                      <p:cBhvr>
                                        <p:cTn id="20" dur="1000"/>
                                        <p:tgtEl>
                                          <p:spTgt spid="3">
                                            <p:txEl>
                                              <p:pRg st="4" end="4"/>
                                            </p:txEl>
                                          </p:spTgt>
                                        </p:tgtEl>
                                      </p:cBhvr>
                                    </p:animEffect>
                                    <p:anim calcmode="lin" valueType="num">
                                      <p:cBhvr>
                                        <p:cTn id="21"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4" end="4"/>
                                            </p:txEl>
                                          </p:spTgt>
                                        </p:tgtEl>
                                        <p:attrNameLst>
                                          <p:attrName>ppt_y</p:attrName>
                                        </p:attrNameLst>
                                      </p:cBhvr>
                                      <p:tavLst>
                                        <p:tav tm="0">
                                          <p:val>
                                            <p:strVal val="#ppt_y+.1"/>
                                          </p:val>
                                        </p:tav>
                                        <p:tav tm="100000">
                                          <p:val>
                                            <p:strVal val="#ppt_y"/>
                                          </p:val>
                                        </p:tav>
                                      </p:tavLst>
                                    </p:anim>
                                  </p:childTnLst>
                                </p:cTn>
                              </p:par>
                              <p:par>
                                <p:cTn id="23" presetID="42" presetClass="entr" presetSubtype="0" fill="hold"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Effect transition="in" filter="fade">
                                      <p:cBhvr>
                                        <p:cTn id="25" dur="1000"/>
                                        <p:tgtEl>
                                          <p:spTgt spid="3">
                                            <p:txEl>
                                              <p:pRg st="5" end="5"/>
                                            </p:txEl>
                                          </p:spTgt>
                                        </p:tgtEl>
                                      </p:cBhvr>
                                    </p:animEffect>
                                    <p:anim calcmode="lin" valueType="num">
                                      <p:cBhvr>
                                        <p:cTn id="2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barn(inVertical)">
                                      <p:cBhvr>
                                        <p:cTn id="32" dur="500"/>
                                        <p:tgtEl>
                                          <p:spTgt spid="3">
                                            <p:txEl>
                                              <p:pRg st="6" end="6"/>
                                            </p:txEl>
                                          </p:spTgt>
                                        </p:tgtEl>
                                      </p:cBhvr>
                                    </p:animEffect>
                                  </p:childTnLst>
                                </p:cTn>
                              </p:par>
                              <p:par>
                                <p:cTn id="33" presetID="16" presetClass="entr" presetSubtype="21" fill="hold" nodeType="with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barn(inVertical)">
                                      <p:cBhvr>
                                        <p:cTn id="35" dur="500"/>
                                        <p:tgtEl>
                                          <p:spTgt spid="3">
                                            <p:txEl>
                                              <p:pRg st="7" end="7"/>
                                            </p:txEl>
                                          </p:spTgt>
                                        </p:tgtEl>
                                      </p:cBhvr>
                                    </p:animEffect>
                                  </p:childTnLst>
                                </p:cTn>
                              </p:par>
                              <p:par>
                                <p:cTn id="36" presetID="16" presetClass="entr" presetSubtype="21" fill="hold" nodeType="withEffect">
                                  <p:stCondLst>
                                    <p:cond delay="0"/>
                                  </p:stCondLst>
                                  <p:childTnLst>
                                    <p:set>
                                      <p:cBhvr>
                                        <p:cTn id="37" dur="1" fill="hold">
                                          <p:stCondLst>
                                            <p:cond delay="0"/>
                                          </p:stCondLst>
                                        </p:cTn>
                                        <p:tgtEl>
                                          <p:spTgt spid="3">
                                            <p:txEl>
                                              <p:pRg st="8" end="8"/>
                                            </p:txEl>
                                          </p:spTgt>
                                        </p:tgtEl>
                                        <p:attrNameLst>
                                          <p:attrName>style.visibility</p:attrName>
                                        </p:attrNameLst>
                                      </p:cBhvr>
                                      <p:to>
                                        <p:strVal val="visible"/>
                                      </p:to>
                                    </p:set>
                                    <p:animEffect transition="in" filter="barn(inVertical)">
                                      <p:cBhvr>
                                        <p:cTn id="38"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42950" y="457204"/>
            <a:ext cx="8420100" cy="1470025"/>
          </a:xfrm>
        </p:spPr>
        <p:txBody>
          <a:bodyPr/>
          <a:lstStyle/>
          <a:p>
            <a:r>
              <a:rPr lang="en-US" b="1" dirty="0" smtClean="0"/>
              <a:t>CÁCH TRÌNH BÀY THỂ THỨC VĂN BẢN HÀNH CHÍNH NHÀ NƯỚC</a:t>
            </a:r>
            <a:endParaRPr lang="en-US" dirty="0"/>
          </a:p>
        </p:txBody>
      </p:sp>
      <p:sp>
        <p:nvSpPr>
          <p:cNvPr id="3" name="Subtitle 2"/>
          <p:cNvSpPr>
            <a:spLocks noGrp="1"/>
          </p:cNvSpPr>
          <p:nvPr>
            <p:ph type="subTitle" idx="1"/>
          </p:nvPr>
        </p:nvSpPr>
        <p:spPr>
          <a:xfrm>
            <a:off x="412750" y="2057400"/>
            <a:ext cx="9163050" cy="4343400"/>
          </a:xfrm>
          <a:ln>
            <a:noFill/>
          </a:ln>
        </p:spPr>
        <p:txBody>
          <a:bodyPr>
            <a:normAutofit fontScale="85000" lnSpcReduction="10000"/>
          </a:bodyPr>
          <a:lstStyle/>
          <a:p>
            <a:pPr indent="231775" algn="just"/>
            <a:endParaRPr lang="pt-BR" sz="1800" b="1" dirty="0" smtClean="0">
              <a:solidFill>
                <a:schemeClr val="tx1"/>
              </a:solidFill>
              <a:latin typeface="Times New Roman" pitchFamily="18" charset="0"/>
              <a:cs typeface="Times New Roman" pitchFamily="18" charset="0"/>
            </a:endParaRPr>
          </a:p>
          <a:p>
            <a:pPr indent="231775" algn="just"/>
            <a:r>
              <a:rPr lang="pt-BR" sz="1800" b="1" dirty="0" smtClean="0">
                <a:solidFill>
                  <a:schemeClr val="tx1"/>
                </a:solidFill>
                <a:latin typeface="Times New Roman" pitchFamily="18" charset="0"/>
                <a:cs typeface="Times New Roman" pitchFamily="18" charset="0"/>
              </a:rPr>
              <a:t>7</a:t>
            </a:r>
            <a:r>
              <a:rPr lang="pt-BR" sz="1800" b="1" dirty="0">
                <a:solidFill>
                  <a:schemeClr val="tx1"/>
                </a:solidFill>
                <a:latin typeface="Times New Roman" pitchFamily="18" charset="0"/>
                <a:cs typeface="Times New Roman" pitchFamily="18" charset="0"/>
              </a:rPr>
              <a:t>. Trình bày tên cơ quan ban hành văn bản (ô số 2</a:t>
            </a:r>
            <a:r>
              <a:rPr lang="pt-BR" sz="1800" b="1" dirty="0" smtClean="0">
                <a:solidFill>
                  <a:schemeClr val="tx1"/>
                </a:solidFill>
                <a:latin typeface="Times New Roman" pitchFamily="18" charset="0"/>
                <a:cs typeface="Times New Roman" pitchFamily="18" charset="0"/>
              </a:rPr>
              <a:t>)</a:t>
            </a:r>
            <a:endParaRPr lang="en-US" sz="1800" dirty="0">
              <a:solidFill>
                <a:schemeClr val="tx1"/>
              </a:solidFill>
              <a:latin typeface="Times New Roman" pitchFamily="18" charset="0"/>
              <a:cs typeface="Times New Roman" pitchFamily="18" charset="0"/>
            </a:endParaRPr>
          </a:p>
          <a:p>
            <a:pPr indent="231775" algn="just"/>
            <a:r>
              <a:rPr lang="vi-VN" sz="1800" dirty="0" smtClean="0"/>
              <a:t>Tên </a:t>
            </a:r>
            <a:r>
              <a:rPr lang="vi-VN" sz="1800" dirty="0"/>
              <a:t>cơ quan, tổ chức ban hành văn bản bao gồm tên của cơ quan, tổ chức chủ quản trực tiếp (nếu </a:t>
            </a:r>
            <a:r>
              <a:rPr lang="vi-VN" sz="1800" dirty="0" smtClean="0"/>
              <a:t>có) </a:t>
            </a:r>
            <a:r>
              <a:rPr lang="vi-VN" sz="1800" dirty="0"/>
              <a:t>và tên của cơ quan, tổ chức ban hành văn </a:t>
            </a:r>
            <a:r>
              <a:rPr lang="vi-VN" sz="1800" dirty="0" smtClean="0"/>
              <a:t>bản.</a:t>
            </a:r>
            <a:endParaRPr lang="en-US" sz="1800" dirty="0"/>
          </a:p>
          <a:p>
            <a:pPr indent="231775" algn="just"/>
            <a:r>
              <a:rPr lang="vi-VN" sz="1800" dirty="0" smtClean="0"/>
              <a:t>Tên </a:t>
            </a:r>
            <a:r>
              <a:rPr lang="vi-VN" sz="1800" dirty="0"/>
              <a:t>cơ quan, tổ chức chủ quản trực tiếp được trình bày bằng chữ in hoa, cùng cỡ chữ như cỡ chữ của Quốc hiệu, kiểu chữ đứng. Nếu tên cơ quan, tổ chức chủ quản dài, có thể trình bày thành nhiều </a:t>
            </a:r>
            <a:r>
              <a:rPr lang="vi-VN" sz="1800" dirty="0" smtClean="0"/>
              <a:t>dòng.</a:t>
            </a:r>
            <a:endParaRPr lang="en-US" sz="1800" dirty="0" smtClean="0"/>
          </a:p>
          <a:p>
            <a:pPr indent="231775" algn="just"/>
            <a:r>
              <a:rPr lang="vi-VN" sz="1800" dirty="0" smtClean="0"/>
              <a:t>Tên </a:t>
            </a:r>
            <a:r>
              <a:rPr lang="vi-VN" sz="1800" dirty="0"/>
              <a:t>cơ quan, tổ chức ban hành văn bản trình bày bằng chữ in hoa, cùng cỡ chữ như cỡ chữ của Quốc hiệu, kiểu chữ đứng, đậm, được đặt canh giữa dưới tên cơ quan, tổ chức chủ quản; phía dưới có đường kẻ ngang, nét liền, có độ dài bằng từ 1/3 đến 1/2 độ dài của dòng chữ và đặt cân đối so với dòng </a:t>
            </a:r>
            <a:r>
              <a:rPr lang="vi-VN" sz="1800" dirty="0" smtClean="0"/>
              <a:t>chữ</a:t>
            </a:r>
            <a:r>
              <a:rPr lang="en-US" sz="1800" dirty="0"/>
              <a:t>.</a:t>
            </a:r>
          </a:p>
          <a:p>
            <a:pPr indent="231775" algn="just"/>
            <a:r>
              <a:rPr lang="pt-BR" sz="1800" b="1" dirty="0" smtClean="0">
                <a:solidFill>
                  <a:schemeClr val="tx1"/>
                </a:solidFill>
                <a:latin typeface="Times New Roman" pitchFamily="18" charset="0"/>
                <a:cs typeface="Times New Roman" pitchFamily="18" charset="0"/>
              </a:rPr>
              <a:t>8. Trình bày số, ký hiệu của văn bản (ô số 3)</a:t>
            </a:r>
            <a:endParaRPr lang="en-US" sz="1800" dirty="0" smtClean="0">
              <a:solidFill>
                <a:schemeClr val="tx1"/>
              </a:solidFill>
              <a:latin typeface="Times New Roman" pitchFamily="18" charset="0"/>
              <a:cs typeface="Times New Roman" pitchFamily="18" charset="0"/>
            </a:endParaRPr>
          </a:p>
          <a:p>
            <a:pPr indent="231775" algn="just"/>
            <a:r>
              <a:rPr lang="pt-BR" sz="1800" dirty="0" smtClean="0">
                <a:solidFill>
                  <a:schemeClr val="tx1"/>
                </a:solidFill>
                <a:latin typeface="Times New Roman" pitchFamily="18" charset="0"/>
                <a:cs typeface="Times New Roman" pitchFamily="18" charset="0"/>
              </a:rPr>
              <a:t>Từ </a:t>
            </a:r>
            <a:r>
              <a:rPr lang="pt-BR" sz="1800" dirty="0">
                <a:solidFill>
                  <a:schemeClr val="tx1"/>
                </a:solidFill>
                <a:latin typeface="Times New Roman" pitchFamily="18" charset="0"/>
                <a:cs typeface="Times New Roman" pitchFamily="18" charset="0"/>
              </a:rPr>
              <a:t>“Số” được trình bày bằng chữ in thường, ký hiệu bằng chữ in hoa, cỡ chữ 13, kiểu chữ đứng; sau từ “Số” có dấu hai chấm; giữa số, năm ban hành và ký hiệu văn bản có dấu gạch chéo (/); giữa các nhóm chữ viết tắt trong ký hiệu văn bản có dấu gạch nối khoảng cách chữ (-), ví dụ: Số: </a:t>
            </a:r>
            <a:r>
              <a:rPr lang="pt-BR" sz="1800" dirty="0" smtClean="0">
                <a:solidFill>
                  <a:schemeClr val="tx1"/>
                </a:solidFill>
                <a:latin typeface="Times New Roman" pitchFamily="18" charset="0"/>
                <a:cs typeface="Times New Roman" pitchFamily="18" charset="0"/>
              </a:rPr>
              <a:t>01/2011/TT-BNV.</a:t>
            </a:r>
            <a:endParaRPr lang="en-US" sz="1800" dirty="0">
              <a:solidFill>
                <a:schemeClr val="tx1"/>
              </a:solidFill>
              <a:latin typeface="Times New Roman" pitchFamily="18" charset="0"/>
              <a:cs typeface="Times New Roman" pitchFamily="18" charset="0"/>
            </a:endParaRPr>
          </a:p>
          <a:p>
            <a:pPr indent="231775" algn="just"/>
            <a:r>
              <a:rPr lang="pt-BR" sz="1800" b="1" dirty="0">
                <a:solidFill>
                  <a:schemeClr val="tx1"/>
                </a:solidFill>
                <a:latin typeface="Times New Roman" pitchFamily="18" charset="0"/>
                <a:cs typeface="Times New Roman" pitchFamily="18" charset="0"/>
              </a:rPr>
              <a:t>9. Trình bày địa danh và ngày, tháng, năm ban hành văn bản (ô số 4)</a:t>
            </a:r>
            <a:endParaRPr lang="en-US" sz="1800" dirty="0">
              <a:solidFill>
                <a:schemeClr val="tx1"/>
              </a:solidFill>
              <a:latin typeface="Times New Roman" pitchFamily="18" charset="0"/>
              <a:cs typeface="Times New Roman" pitchFamily="18" charset="0"/>
            </a:endParaRPr>
          </a:p>
          <a:p>
            <a:pPr indent="231775" algn="just"/>
            <a:r>
              <a:rPr lang="pt-BR" sz="1800" dirty="0">
                <a:solidFill>
                  <a:schemeClr val="tx1"/>
                </a:solidFill>
                <a:latin typeface="Times New Roman" pitchFamily="18" charset="0"/>
                <a:cs typeface="Times New Roman" pitchFamily="18" charset="0"/>
              </a:rPr>
              <a:t>Địa danh và ngày, tháng, năm ban hành văn bản được trình bày bằng chữ in thường, cỡ chữ </a:t>
            </a:r>
            <a:r>
              <a:rPr lang="pt-BR" sz="1800" dirty="0" smtClean="0">
                <a:solidFill>
                  <a:schemeClr val="tx1"/>
                </a:solidFill>
                <a:latin typeface="Times New Roman" pitchFamily="18" charset="0"/>
                <a:cs typeface="Times New Roman" pitchFamily="18" charset="0"/>
              </a:rPr>
              <a:t>13-14, </a:t>
            </a:r>
            <a:r>
              <a:rPr lang="pt-BR" sz="1800" dirty="0">
                <a:solidFill>
                  <a:schemeClr val="tx1"/>
                </a:solidFill>
                <a:latin typeface="Times New Roman" pitchFamily="18" charset="0"/>
                <a:cs typeface="Times New Roman" pitchFamily="18" charset="0"/>
              </a:rPr>
              <a:t>kiểu chữ nghiêng; sau địa danh có dấu phẩy.</a:t>
            </a:r>
            <a:endParaRPr lang="en-US" sz="1800" dirty="0">
              <a:solidFill>
                <a:schemeClr val="tx1"/>
              </a:solidFill>
              <a:latin typeface="Times New Roman" pitchFamily="18" charset="0"/>
              <a:cs typeface="Times New Roman" pitchFamily="18" charset="0"/>
            </a:endParaRPr>
          </a:p>
          <a:p>
            <a:pPr indent="231775" algn="just"/>
            <a:r>
              <a:rPr lang="pt-BR" sz="1800" dirty="0">
                <a:solidFill>
                  <a:schemeClr val="tx1"/>
                </a:solidFill>
                <a:latin typeface="Times New Roman" pitchFamily="18" charset="0"/>
                <a:cs typeface="Times New Roman" pitchFamily="18" charset="0"/>
              </a:rPr>
              <a:t>Ví dụ: </a:t>
            </a:r>
            <a:r>
              <a:rPr lang="pt-BR" sz="1800" i="1" dirty="0" smtClean="0">
                <a:solidFill>
                  <a:schemeClr val="tx1"/>
                </a:solidFill>
                <a:latin typeface="Times New Roman" pitchFamily="18" charset="0"/>
                <a:cs typeface="Times New Roman" pitchFamily="18" charset="0"/>
              </a:rPr>
              <a:t>Tràm Chim, </a:t>
            </a:r>
            <a:r>
              <a:rPr lang="pt-BR" sz="1800" i="1" dirty="0">
                <a:solidFill>
                  <a:schemeClr val="tx1"/>
                </a:solidFill>
                <a:latin typeface="Times New Roman" pitchFamily="18" charset="0"/>
                <a:cs typeface="Times New Roman" pitchFamily="18" charset="0"/>
              </a:rPr>
              <a:t>ngày 05 tháng 02 năm 2011</a:t>
            </a:r>
            <a:endParaRPr lang="en-US" sz="1800" dirty="0">
              <a:solidFill>
                <a:schemeClr val="tx1"/>
              </a:solidFill>
              <a:latin typeface="Times New Roman" pitchFamily="18" charset="0"/>
              <a:cs typeface="Times New Roman" pitchFamily="18" charset="0"/>
            </a:endParaRPr>
          </a:p>
          <a:p>
            <a:pPr indent="228600" algn="just"/>
            <a:endParaRPr lang="en-US" dirty="0">
              <a:solidFill>
                <a:schemeClr val="tx1"/>
              </a:solidFill>
              <a:latin typeface="Times New Roman" pitchFamily="18" charset="0"/>
              <a:cs typeface="Times New Roman" pitchFamily="18" charset="0"/>
            </a:endParaRPr>
          </a:p>
        </p:txBody>
      </p:sp>
      <p:cxnSp>
        <p:nvCxnSpPr>
          <p:cNvPr id="5" name="Straight Connector 4"/>
          <p:cNvCxnSpPr/>
          <p:nvPr/>
        </p:nvCxnSpPr>
        <p:spPr>
          <a:xfrm>
            <a:off x="4148138" y="1863090"/>
            <a:ext cx="1981200" cy="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839173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1" end="1"/>
                                            </p:txEl>
                                          </p:spTgt>
                                        </p:tgtEl>
                                      </p:cBhvr>
                                    </p:animEffect>
                                  </p:childTnLst>
                                </p:cTn>
                              </p:par>
                              <p:par>
                                <p:cTn id="11" presetID="3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p:cTn id="1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15"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6" dur="1000"/>
                                        <p:tgtEl>
                                          <p:spTgt spid="3">
                                            <p:txEl>
                                              <p:pRg st="2" end="2"/>
                                            </p:txEl>
                                          </p:spTgt>
                                        </p:tgtEl>
                                      </p:cBhvr>
                                    </p:animEffect>
                                  </p:childTnLst>
                                </p:cTn>
                              </p:par>
                              <p:par>
                                <p:cTn id="17" presetID="31" presetClass="entr" presetSubtype="0"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p:cTn id="19"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0"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21"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22" dur="1000"/>
                                        <p:tgtEl>
                                          <p:spTgt spid="3">
                                            <p:txEl>
                                              <p:pRg st="3" end="3"/>
                                            </p:txEl>
                                          </p:spTgt>
                                        </p:tgtEl>
                                      </p:cBhvr>
                                    </p:animEffect>
                                  </p:childTnLst>
                                </p:cTn>
                              </p:par>
                              <p:par>
                                <p:cTn id="23" presetID="31" presetClass="entr" presetSubtype="0" fill="hold"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p:cTn id="25"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6"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27"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28" dur="1000"/>
                                        <p:tgtEl>
                                          <p:spTgt spid="3">
                                            <p:txEl>
                                              <p:pRg st="4" end="4"/>
                                            </p:txEl>
                                          </p:spTgt>
                                        </p:tgtEl>
                                      </p:cBhvr>
                                    </p:animEffect>
                                  </p:childTnLst>
                                </p:cTn>
                              </p:par>
                              <p:par>
                                <p:cTn id="29" presetID="31" presetClass="entr" presetSubtype="0" fill="hold" nodeType="with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p:cTn id="31"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5" end="5"/>
                                            </p:txEl>
                                          </p:spTgt>
                                        </p:tgtEl>
                                      </p:cBhvr>
                                    </p:animEffect>
                                  </p:childTnLst>
                                </p:cTn>
                              </p:par>
                              <p:par>
                                <p:cTn id="35" presetID="45" presetClass="entr" presetSubtype="0" fill="hold" nodeType="with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2000"/>
                                        <p:tgtEl>
                                          <p:spTgt spid="3">
                                            <p:txEl>
                                              <p:pRg st="6" end="6"/>
                                            </p:txEl>
                                          </p:spTgt>
                                        </p:tgtEl>
                                      </p:cBhvr>
                                    </p:animEffect>
                                    <p:anim calcmode="lin" valueType="num">
                                      <p:cBhvr>
                                        <p:cTn id="38" dur="2000" fill="hold"/>
                                        <p:tgtEl>
                                          <p:spTgt spid="3">
                                            <p:txEl>
                                              <p:pRg st="6" end="6"/>
                                            </p:txEl>
                                          </p:spTgt>
                                        </p:tgtEl>
                                        <p:attrNameLst>
                                          <p:attrName>ppt_w</p:attrName>
                                        </p:attrNameLst>
                                      </p:cBhvr>
                                      <p:tavLst>
                                        <p:tav tm="0" fmla="#ppt_w*sin(2.5*pi*$)">
                                          <p:val>
                                            <p:fltVal val="0"/>
                                          </p:val>
                                        </p:tav>
                                        <p:tav tm="100000">
                                          <p:val>
                                            <p:fltVal val="1"/>
                                          </p:val>
                                        </p:tav>
                                      </p:tavLst>
                                    </p:anim>
                                    <p:anim calcmode="lin" valueType="num">
                                      <p:cBhvr>
                                        <p:cTn id="39" dur="2000" fill="hold"/>
                                        <p:tgtEl>
                                          <p:spTgt spid="3">
                                            <p:txEl>
                                              <p:pRg st="6" end="6"/>
                                            </p:txEl>
                                          </p:spTgt>
                                        </p:tgtEl>
                                        <p:attrNameLst>
                                          <p:attrName>ppt_h</p:attrName>
                                        </p:attrNameLst>
                                      </p:cBhvr>
                                      <p:tavLst>
                                        <p:tav tm="0">
                                          <p:val>
                                            <p:strVal val="#ppt_h"/>
                                          </p:val>
                                        </p:tav>
                                        <p:tav tm="100000">
                                          <p:val>
                                            <p:strVal val="#ppt_h"/>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nodeType="clickEffect">
                                  <p:stCondLst>
                                    <p:cond delay="0"/>
                                  </p:stCondLst>
                                  <p:childTnLst>
                                    <p:set>
                                      <p:cBhvr>
                                        <p:cTn id="43" dur="1" fill="hold">
                                          <p:stCondLst>
                                            <p:cond delay="0"/>
                                          </p:stCondLst>
                                        </p:cTn>
                                        <p:tgtEl>
                                          <p:spTgt spid="3">
                                            <p:txEl>
                                              <p:pRg st="7" end="7"/>
                                            </p:txEl>
                                          </p:spTgt>
                                        </p:tgtEl>
                                        <p:attrNameLst>
                                          <p:attrName>style.visibility</p:attrName>
                                        </p:attrNameLst>
                                      </p:cBhvr>
                                      <p:to>
                                        <p:strVal val="visible"/>
                                      </p:to>
                                    </p:set>
                                    <p:anim calcmode="lin" valueType="num">
                                      <p:cBhvr additive="base">
                                        <p:cTn id="44"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5" dur="500" fill="hold"/>
                                        <p:tgtEl>
                                          <p:spTgt spid="3">
                                            <p:txEl>
                                              <p:pRg st="7" end="7"/>
                                            </p:txEl>
                                          </p:spTgt>
                                        </p:tgtEl>
                                        <p:attrNameLst>
                                          <p:attrName>ppt_y</p:attrName>
                                        </p:attrNameLst>
                                      </p:cBhvr>
                                      <p:tavLst>
                                        <p:tav tm="0">
                                          <p:val>
                                            <p:strVal val="1+#ppt_h/2"/>
                                          </p:val>
                                        </p:tav>
                                        <p:tav tm="100000">
                                          <p:val>
                                            <p:strVal val="#ppt_y"/>
                                          </p:val>
                                        </p:tav>
                                      </p:tavLst>
                                    </p:anim>
                                  </p:childTnLst>
                                </p:cTn>
                              </p:par>
                              <p:par>
                                <p:cTn id="46" presetID="2" presetClass="entr" presetSubtype="4" fill="hold" nodeType="withEffect">
                                  <p:stCondLst>
                                    <p:cond delay="0"/>
                                  </p:stCondLst>
                                  <p:childTnLst>
                                    <p:set>
                                      <p:cBhvr>
                                        <p:cTn id="47" dur="1" fill="hold">
                                          <p:stCondLst>
                                            <p:cond delay="0"/>
                                          </p:stCondLst>
                                        </p:cTn>
                                        <p:tgtEl>
                                          <p:spTgt spid="3">
                                            <p:txEl>
                                              <p:pRg st="8" end="8"/>
                                            </p:txEl>
                                          </p:spTgt>
                                        </p:tgtEl>
                                        <p:attrNameLst>
                                          <p:attrName>style.visibility</p:attrName>
                                        </p:attrNameLst>
                                      </p:cBhvr>
                                      <p:to>
                                        <p:strVal val="visible"/>
                                      </p:to>
                                    </p:set>
                                    <p:anim calcmode="lin" valueType="num">
                                      <p:cBhvr additive="base">
                                        <p:cTn id="48"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9" dur="500" fill="hold"/>
                                        <p:tgtEl>
                                          <p:spTgt spid="3">
                                            <p:txEl>
                                              <p:pRg st="8" end="8"/>
                                            </p:txEl>
                                          </p:spTgt>
                                        </p:tgtEl>
                                        <p:attrNameLst>
                                          <p:attrName>ppt_y</p:attrName>
                                        </p:attrNameLst>
                                      </p:cBhvr>
                                      <p:tavLst>
                                        <p:tav tm="0">
                                          <p:val>
                                            <p:strVal val="1+#ppt_h/2"/>
                                          </p:val>
                                        </p:tav>
                                        <p:tav tm="100000">
                                          <p:val>
                                            <p:strVal val="#ppt_y"/>
                                          </p:val>
                                        </p:tav>
                                      </p:tavLst>
                                    </p:anim>
                                  </p:childTnLst>
                                </p:cTn>
                              </p:par>
                              <p:par>
                                <p:cTn id="50" presetID="2" presetClass="entr" presetSubtype="4" fill="hold" nodeType="with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 calcmode="lin" valueType="num">
                                      <p:cBhvr additive="base">
                                        <p:cTn id="52"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3"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42950" y="457204"/>
            <a:ext cx="8420100" cy="1470025"/>
          </a:xfrm>
        </p:spPr>
        <p:txBody>
          <a:bodyPr/>
          <a:lstStyle/>
          <a:p>
            <a:r>
              <a:rPr lang="en-US" b="1" dirty="0" smtClean="0"/>
              <a:t>CÁCH TRÌNH BÀY THỂ THỨC VĂN BẢN HÀNH CHÍNH NHÀ NƯỚC</a:t>
            </a:r>
            <a:endParaRPr lang="en-US" dirty="0"/>
          </a:p>
        </p:txBody>
      </p:sp>
      <p:sp>
        <p:nvSpPr>
          <p:cNvPr id="3" name="Subtitle 2"/>
          <p:cNvSpPr>
            <a:spLocks noGrp="1"/>
          </p:cNvSpPr>
          <p:nvPr>
            <p:ph type="subTitle" idx="1"/>
          </p:nvPr>
        </p:nvSpPr>
        <p:spPr>
          <a:xfrm>
            <a:off x="412750" y="2057400"/>
            <a:ext cx="9163050" cy="4495800"/>
          </a:xfrm>
          <a:ln>
            <a:noFill/>
          </a:ln>
        </p:spPr>
        <p:txBody>
          <a:bodyPr>
            <a:noAutofit/>
          </a:bodyPr>
          <a:lstStyle/>
          <a:p>
            <a:pPr indent="231775" algn="just">
              <a:spcBef>
                <a:spcPts val="0"/>
              </a:spcBef>
            </a:pPr>
            <a:r>
              <a:rPr lang="pt-BR" sz="1700" b="1" dirty="0">
                <a:solidFill>
                  <a:schemeClr val="tx1"/>
                </a:solidFill>
                <a:latin typeface="Times New Roman" pitchFamily="18" charset="0"/>
                <a:cs typeface="Times New Roman" pitchFamily="18" charset="0"/>
              </a:rPr>
              <a:t>10. Trình bày tên loại và tên gọi của văn bản (ô số 5)</a:t>
            </a:r>
            <a:endParaRPr lang="en-US" sz="1700" dirty="0">
              <a:solidFill>
                <a:schemeClr val="tx1"/>
              </a:solidFill>
              <a:latin typeface="Times New Roman" pitchFamily="18" charset="0"/>
              <a:cs typeface="Times New Roman" pitchFamily="18" charset="0"/>
            </a:endParaRPr>
          </a:p>
          <a:p>
            <a:pPr indent="231775" algn="just">
              <a:spcBef>
                <a:spcPts val="0"/>
              </a:spcBef>
            </a:pPr>
            <a:r>
              <a:rPr lang="pt-BR" sz="1700" dirty="0">
                <a:solidFill>
                  <a:schemeClr val="tx1"/>
                </a:solidFill>
                <a:latin typeface="Times New Roman" pitchFamily="18" charset="0"/>
                <a:cs typeface="Times New Roman" pitchFamily="18" charset="0"/>
              </a:rPr>
              <a:t>Tên loại văn bản </a:t>
            </a:r>
            <a:r>
              <a:rPr lang="pt-BR" sz="1700" b="1" dirty="0" smtClean="0">
                <a:solidFill>
                  <a:schemeClr val="tx1"/>
                </a:solidFill>
                <a:latin typeface="Times New Roman" pitchFamily="18" charset="0"/>
                <a:cs typeface="Times New Roman" pitchFamily="18" charset="0"/>
              </a:rPr>
              <a:t>“QUYẾT ĐỊNH”</a:t>
            </a:r>
            <a:r>
              <a:rPr lang="pt-BR" sz="1700" dirty="0" smtClean="0">
                <a:solidFill>
                  <a:schemeClr val="tx1"/>
                </a:solidFill>
                <a:latin typeface="Times New Roman" pitchFamily="18" charset="0"/>
                <a:cs typeface="Times New Roman" pitchFamily="18" charset="0"/>
              </a:rPr>
              <a:t> </a:t>
            </a:r>
            <a:r>
              <a:rPr lang="pt-BR" sz="1700" dirty="0">
                <a:solidFill>
                  <a:schemeClr val="tx1"/>
                </a:solidFill>
                <a:latin typeface="Times New Roman" pitchFamily="18" charset="0"/>
                <a:cs typeface="Times New Roman" pitchFamily="18" charset="0"/>
              </a:rPr>
              <a:t>được đặt canh giữa (cân đối ở giữa dòng) bằng chữ in hoa, cỡ chữ từ 14, kiểu chữ đứng, đậm.</a:t>
            </a:r>
            <a:endParaRPr lang="en-US" sz="1700" dirty="0">
              <a:solidFill>
                <a:schemeClr val="tx1"/>
              </a:solidFill>
              <a:latin typeface="Times New Roman" pitchFamily="18" charset="0"/>
              <a:cs typeface="Times New Roman" pitchFamily="18" charset="0"/>
            </a:endParaRPr>
          </a:p>
          <a:p>
            <a:pPr indent="231775" algn="just">
              <a:spcBef>
                <a:spcPts val="0"/>
              </a:spcBef>
            </a:pPr>
            <a:r>
              <a:rPr lang="pt-BR" sz="1700" dirty="0">
                <a:solidFill>
                  <a:schemeClr val="tx1"/>
                </a:solidFill>
                <a:latin typeface="Times New Roman" pitchFamily="18" charset="0"/>
                <a:cs typeface="Times New Roman" pitchFamily="18" charset="0"/>
              </a:rPr>
              <a:t>Tên gọi của văn bản được đặt canh giữa, ngay dưới tên loại văn bản, bằng chữ in thường, cỡ chữ 14, kiểu chữ đứng, đậm.</a:t>
            </a:r>
            <a:endParaRPr lang="en-US" sz="1700" dirty="0">
              <a:solidFill>
                <a:schemeClr val="tx1"/>
              </a:solidFill>
              <a:latin typeface="Times New Roman" pitchFamily="18" charset="0"/>
              <a:cs typeface="Times New Roman" pitchFamily="18" charset="0"/>
            </a:endParaRPr>
          </a:p>
          <a:p>
            <a:pPr indent="231775" algn="just">
              <a:spcBef>
                <a:spcPts val="0"/>
              </a:spcBef>
            </a:pPr>
            <a:r>
              <a:rPr lang="pt-BR" sz="1700" b="1" dirty="0">
                <a:solidFill>
                  <a:schemeClr val="tx1"/>
                </a:solidFill>
                <a:latin typeface="Times New Roman" pitchFamily="18" charset="0"/>
                <a:cs typeface="Times New Roman" pitchFamily="18" charset="0"/>
              </a:rPr>
              <a:t>11. Trình bày nội dung văn bản (ô số 6)</a:t>
            </a:r>
            <a:endParaRPr lang="en-US" sz="1700" dirty="0">
              <a:solidFill>
                <a:schemeClr val="tx1"/>
              </a:solidFill>
              <a:latin typeface="Times New Roman" pitchFamily="18" charset="0"/>
              <a:cs typeface="Times New Roman" pitchFamily="18" charset="0"/>
            </a:endParaRPr>
          </a:p>
          <a:p>
            <a:pPr indent="231775" algn="just">
              <a:spcBef>
                <a:spcPts val="0"/>
              </a:spcBef>
            </a:pPr>
            <a:r>
              <a:rPr lang="pt-BR" sz="1700" dirty="0">
                <a:solidFill>
                  <a:schemeClr val="tx1"/>
                </a:solidFill>
                <a:latin typeface="Times New Roman" pitchFamily="18" charset="0"/>
                <a:cs typeface="Times New Roman" pitchFamily="18" charset="0"/>
              </a:rPr>
              <a:t>Phần nội dung văn bản được trình bày bằng chữ in thường, cỡ chữ </a:t>
            </a:r>
            <a:r>
              <a:rPr lang="pt-BR" sz="1700" dirty="0" smtClean="0">
                <a:solidFill>
                  <a:schemeClr val="tx1"/>
                </a:solidFill>
                <a:latin typeface="Times New Roman" pitchFamily="18" charset="0"/>
                <a:cs typeface="Times New Roman" pitchFamily="18" charset="0"/>
              </a:rPr>
              <a:t>13-14</a:t>
            </a:r>
            <a:r>
              <a:rPr lang="pt-BR" sz="1700" dirty="0">
                <a:solidFill>
                  <a:schemeClr val="tx1"/>
                </a:solidFill>
                <a:latin typeface="Times New Roman" pitchFamily="18" charset="0"/>
                <a:cs typeface="Times New Roman" pitchFamily="18" charset="0"/>
              </a:rPr>
              <a:t>; khi xuống dòng, chữ đầu dòng có thể lùi vào từ 1cm đến 1,27cm (1 default tab); khoảng cách giữa các đoạn văn (paragraph) đặt tối thiểu là 6pt; khoảng cách giữa các dòng hay cách dòng (line spacing) chọn tối thiểu từ cách dòng đơn (single line spacing) hoặc từ 15pt đến 17pt (exactly line spacing).</a:t>
            </a:r>
            <a:endParaRPr lang="en-US" sz="1700" dirty="0">
              <a:solidFill>
                <a:schemeClr val="tx1"/>
              </a:solidFill>
              <a:latin typeface="Times New Roman" pitchFamily="18" charset="0"/>
              <a:cs typeface="Times New Roman" pitchFamily="18" charset="0"/>
            </a:endParaRPr>
          </a:p>
          <a:p>
            <a:pPr indent="231775" algn="just">
              <a:spcBef>
                <a:spcPts val="0"/>
              </a:spcBef>
            </a:pPr>
            <a:r>
              <a:rPr lang="pt-BR" sz="1700" dirty="0">
                <a:solidFill>
                  <a:schemeClr val="tx1"/>
                </a:solidFill>
                <a:latin typeface="Times New Roman" pitchFamily="18" charset="0"/>
                <a:cs typeface="Times New Roman" pitchFamily="18" charset="0"/>
              </a:rPr>
              <a:t>Đối với phần căn cứ pháp lý để ban hành thì sau mỗi căn cứ phải xuống dòng, cuối dòng có dấu chấm phẩy, riêng căn cứ cuối cùng kết thúc bằng </a:t>
            </a:r>
            <a:r>
              <a:rPr lang="pt-BR" sz="1700" dirty="0" smtClean="0">
                <a:solidFill>
                  <a:schemeClr val="tx1"/>
                </a:solidFill>
                <a:latin typeface="Times New Roman" pitchFamily="18" charset="0"/>
                <a:cs typeface="Times New Roman" pitchFamily="18" charset="0"/>
              </a:rPr>
              <a:t>dấu phẩy.</a:t>
            </a:r>
            <a:endParaRPr lang="en-US" sz="1700" dirty="0">
              <a:solidFill>
                <a:schemeClr val="tx1"/>
              </a:solidFill>
              <a:latin typeface="Times New Roman" pitchFamily="18" charset="0"/>
              <a:cs typeface="Times New Roman" pitchFamily="18" charset="0"/>
            </a:endParaRPr>
          </a:p>
          <a:p>
            <a:pPr indent="231775" algn="just">
              <a:spcBef>
                <a:spcPts val="0"/>
              </a:spcBef>
            </a:pPr>
            <a:r>
              <a:rPr lang="pt-BR" sz="1700" b="1" dirty="0">
                <a:solidFill>
                  <a:schemeClr val="tx1"/>
                </a:solidFill>
                <a:latin typeface="Times New Roman" pitchFamily="18" charset="0"/>
                <a:cs typeface="Times New Roman" pitchFamily="18" charset="0"/>
              </a:rPr>
              <a:t>12. Trình bày phần, chương, mục, điều, khoản, điểm </a:t>
            </a:r>
            <a:endParaRPr lang="en-US" sz="1700" dirty="0">
              <a:solidFill>
                <a:schemeClr val="tx1"/>
              </a:solidFill>
              <a:latin typeface="Times New Roman" pitchFamily="18" charset="0"/>
              <a:cs typeface="Times New Roman" pitchFamily="18" charset="0"/>
            </a:endParaRPr>
          </a:p>
          <a:p>
            <a:pPr indent="231775" algn="just">
              <a:spcBef>
                <a:spcPts val="0"/>
              </a:spcBef>
            </a:pPr>
            <a:r>
              <a:rPr lang="pt-BR" sz="1700" dirty="0">
                <a:solidFill>
                  <a:schemeClr val="tx1"/>
                </a:solidFill>
                <a:latin typeface="Times New Roman" pitchFamily="18" charset="0"/>
                <a:cs typeface="Times New Roman" pitchFamily="18" charset="0"/>
              </a:rPr>
              <a:t>- Từ “Phần”, “Chương” và số thứ tự của phần, chương được trình bày trên một dòng riêng, canh giữa, bằng chữ in thường, cỡ chữ 14, kiểu chữ đứng, đậm. Số thứ tự của phần, chương dùng chữ số La Mã. Tiêu đề (tên) của phần, chương được đặt ngay dưới, canh giữa, bằng chữ in hoa, cỡ chữ </a:t>
            </a:r>
            <a:r>
              <a:rPr lang="pt-BR" sz="1700" dirty="0" smtClean="0">
                <a:solidFill>
                  <a:schemeClr val="tx1"/>
                </a:solidFill>
                <a:latin typeface="Times New Roman" pitchFamily="18" charset="0"/>
                <a:cs typeface="Times New Roman" pitchFamily="18" charset="0"/>
              </a:rPr>
              <a:t>13-14, </a:t>
            </a:r>
            <a:r>
              <a:rPr lang="pt-BR" sz="1700" dirty="0">
                <a:solidFill>
                  <a:schemeClr val="tx1"/>
                </a:solidFill>
                <a:latin typeface="Times New Roman" pitchFamily="18" charset="0"/>
                <a:cs typeface="Times New Roman" pitchFamily="18" charset="0"/>
              </a:rPr>
              <a:t>kiểu chữ đứng, đậm.</a:t>
            </a:r>
            <a:endParaRPr lang="en-US" sz="1700" dirty="0">
              <a:solidFill>
                <a:schemeClr val="tx1"/>
              </a:solidFill>
              <a:latin typeface="Times New Roman" pitchFamily="18" charset="0"/>
              <a:cs typeface="Times New Roman" pitchFamily="18" charset="0"/>
            </a:endParaRPr>
          </a:p>
        </p:txBody>
      </p:sp>
      <p:cxnSp>
        <p:nvCxnSpPr>
          <p:cNvPr id="5" name="Straight Connector 4"/>
          <p:cNvCxnSpPr/>
          <p:nvPr/>
        </p:nvCxnSpPr>
        <p:spPr>
          <a:xfrm>
            <a:off x="4148138" y="1863090"/>
            <a:ext cx="1981200" cy="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2350565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par>
                                <p:cTn id="11" presetID="31" presetClass="entr" presetSubtype="0" fill="hold"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5"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6" dur="1000"/>
                                        <p:tgtEl>
                                          <p:spTgt spid="3">
                                            <p:txEl>
                                              <p:pRg st="1" end="1"/>
                                            </p:txEl>
                                          </p:spTgt>
                                        </p:tgtEl>
                                      </p:cBhvr>
                                    </p:animEffect>
                                  </p:childTnLst>
                                </p:cTn>
                              </p:par>
                              <p:par>
                                <p:cTn id="17" presetID="31" presetClass="entr" presetSubtype="0" fill="hold"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1"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2" dur="1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circle(in)">
                                      <p:cBhvr>
                                        <p:cTn id="27" dur="2000"/>
                                        <p:tgtEl>
                                          <p:spTgt spid="3">
                                            <p:txEl>
                                              <p:pRg st="3" end="3"/>
                                            </p:txEl>
                                          </p:spTgt>
                                        </p:tgtEl>
                                      </p:cBhvr>
                                    </p:animEffect>
                                  </p:childTnLst>
                                </p:cTn>
                              </p:par>
                              <p:par>
                                <p:cTn id="28" presetID="6" presetClass="entr" presetSubtype="16" fill="hold" nodeType="with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animEffect transition="in" filter="circle(in)">
                                      <p:cBhvr>
                                        <p:cTn id="30" dur="2000"/>
                                        <p:tgtEl>
                                          <p:spTgt spid="3">
                                            <p:txEl>
                                              <p:pRg st="4" end="4"/>
                                            </p:txEl>
                                          </p:spTgt>
                                        </p:tgtEl>
                                      </p:cBhvr>
                                    </p:animEffect>
                                  </p:childTnLst>
                                </p:cTn>
                              </p:par>
                              <p:par>
                                <p:cTn id="31" presetID="6" presetClass="entr" presetSubtype="16" fill="hold" nodeType="with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Effect transition="in" filter="circle(in)">
                                      <p:cBhvr>
                                        <p:cTn id="33" dur="2000"/>
                                        <p:tgtEl>
                                          <p:spTgt spid="3">
                                            <p:txEl>
                                              <p:pRg st="5" end="5"/>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4" fill="hold" nodeType="clickEffect">
                                  <p:stCondLst>
                                    <p:cond delay="0"/>
                                  </p:stCondLst>
                                  <p:childTnLst>
                                    <p:set>
                                      <p:cBhvr>
                                        <p:cTn id="37" dur="1" fill="hold">
                                          <p:stCondLst>
                                            <p:cond delay="0"/>
                                          </p:stCondLst>
                                        </p:cTn>
                                        <p:tgtEl>
                                          <p:spTgt spid="3">
                                            <p:txEl>
                                              <p:pRg st="6" end="6"/>
                                            </p:txEl>
                                          </p:spTgt>
                                        </p:tgtEl>
                                        <p:attrNameLst>
                                          <p:attrName>style.visibility</p:attrName>
                                        </p:attrNameLst>
                                      </p:cBhvr>
                                      <p:to>
                                        <p:strVal val="visible"/>
                                      </p:to>
                                    </p:set>
                                    <p:animEffect transition="in" filter="wipe(down)">
                                      <p:cBhvr>
                                        <p:cTn id="38" dur="500"/>
                                        <p:tgtEl>
                                          <p:spTgt spid="3">
                                            <p:txEl>
                                              <p:pRg st="6" end="6"/>
                                            </p:txEl>
                                          </p:spTgt>
                                        </p:tgtEl>
                                      </p:cBhvr>
                                    </p:animEffect>
                                  </p:childTnLst>
                                </p:cTn>
                              </p:par>
                              <p:par>
                                <p:cTn id="39" presetID="22" presetClass="entr" presetSubtype="4" fill="hold" nodeType="withEffect">
                                  <p:stCondLst>
                                    <p:cond delay="0"/>
                                  </p:stCondLst>
                                  <p:childTnLst>
                                    <p:set>
                                      <p:cBhvr>
                                        <p:cTn id="40" dur="1" fill="hold">
                                          <p:stCondLst>
                                            <p:cond delay="0"/>
                                          </p:stCondLst>
                                        </p:cTn>
                                        <p:tgtEl>
                                          <p:spTgt spid="3">
                                            <p:txEl>
                                              <p:pRg st="7" end="7"/>
                                            </p:txEl>
                                          </p:spTgt>
                                        </p:tgtEl>
                                        <p:attrNameLst>
                                          <p:attrName>style.visibility</p:attrName>
                                        </p:attrNameLst>
                                      </p:cBhvr>
                                      <p:to>
                                        <p:strVal val="visible"/>
                                      </p:to>
                                    </p:set>
                                    <p:animEffect transition="in" filter="wipe(down)">
                                      <p:cBhvr>
                                        <p:cTn id="41"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42950" y="457204"/>
            <a:ext cx="8420100" cy="1470025"/>
          </a:xfrm>
        </p:spPr>
        <p:txBody>
          <a:bodyPr/>
          <a:lstStyle/>
          <a:p>
            <a:r>
              <a:rPr lang="en-US" b="1" dirty="0" smtClean="0"/>
              <a:t>CÁCH TRÌNH BÀY THỂ THỨC VĂN BẢN HÀNH CHÍNH NHÀ NƯỚC</a:t>
            </a:r>
            <a:endParaRPr lang="en-US" dirty="0"/>
          </a:p>
        </p:txBody>
      </p:sp>
      <p:sp>
        <p:nvSpPr>
          <p:cNvPr id="3" name="Subtitle 2"/>
          <p:cNvSpPr>
            <a:spLocks noGrp="1"/>
          </p:cNvSpPr>
          <p:nvPr>
            <p:ph type="subTitle" idx="1"/>
          </p:nvPr>
        </p:nvSpPr>
        <p:spPr>
          <a:xfrm>
            <a:off x="412750" y="2057400"/>
            <a:ext cx="9163050" cy="4495800"/>
          </a:xfrm>
          <a:ln>
            <a:noFill/>
          </a:ln>
        </p:spPr>
        <p:txBody>
          <a:bodyPr>
            <a:normAutofit fontScale="40000" lnSpcReduction="20000"/>
          </a:bodyPr>
          <a:lstStyle/>
          <a:p>
            <a:pPr indent="231775" algn="just">
              <a:lnSpc>
                <a:spcPct val="120000"/>
              </a:lnSpc>
              <a:spcBef>
                <a:spcPts val="0"/>
              </a:spcBef>
            </a:pPr>
            <a:r>
              <a:rPr lang="pt-BR" dirty="0">
                <a:solidFill>
                  <a:schemeClr val="tx1"/>
                </a:solidFill>
                <a:latin typeface="Times New Roman" pitchFamily="18" charset="0"/>
                <a:cs typeface="Times New Roman" pitchFamily="18" charset="0"/>
              </a:rPr>
              <a:t>- </a:t>
            </a:r>
            <a:r>
              <a:rPr lang="pt-BR" sz="4300" dirty="0">
                <a:solidFill>
                  <a:schemeClr val="tx1"/>
                </a:solidFill>
                <a:latin typeface="Times New Roman" pitchFamily="18" charset="0"/>
                <a:cs typeface="Times New Roman" pitchFamily="18" charset="0"/>
              </a:rPr>
              <a:t>Từ “Mục” và số thứ tự của mục được trình bày trên một dòng riêng, canh giữa, bằng chữ in thường, cỡ chữ 14, kiểu chữ đứng, đậm. Số thứ tự của mục dựng chữ số Ả-rập. Tiêu đề của mục được trình bày canh giữa, bằng chữ in hoa, cỡ chữ 13, kiểu chữ đứng, đậm.</a:t>
            </a:r>
            <a:endParaRPr lang="en-US" sz="4300" dirty="0">
              <a:solidFill>
                <a:schemeClr val="tx1"/>
              </a:solidFill>
              <a:latin typeface="Times New Roman" pitchFamily="18" charset="0"/>
              <a:cs typeface="Times New Roman" pitchFamily="18" charset="0"/>
            </a:endParaRPr>
          </a:p>
          <a:p>
            <a:pPr indent="231775" algn="just">
              <a:lnSpc>
                <a:spcPct val="120000"/>
              </a:lnSpc>
              <a:spcBef>
                <a:spcPts val="0"/>
              </a:spcBef>
            </a:pPr>
            <a:r>
              <a:rPr lang="pt-BR" sz="4300" dirty="0">
                <a:solidFill>
                  <a:schemeClr val="tx1"/>
                </a:solidFill>
                <a:latin typeface="Times New Roman" pitchFamily="18" charset="0"/>
                <a:cs typeface="Times New Roman" pitchFamily="18" charset="0"/>
              </a:rPr>
              <a:t>- Từ “Điều”, số thứ tự và tiêu đề của điều được trình bày bằng chữ in thường, cỡ chữ bằng cỡ chữ của phần lời văn (14), kiểu chữ đứng, đậm. Số thứ tự của điều dựng chữ số Ả-rập, sau số thứ tự có dấu chấm.</a:t>
            </a:r>
            <a:endParaRPr lang="en-US" sz="4300" dirty="0">
              <a:solidFill>
                <a:schemeClr val="tx1"/>
              </a:solidFill>
              <a:latin typeface="Times New Roman" pitchFamily="18" charset="0"/>
              <a:cs typeface="Times New Roman" pitchFamily="18" charset="0"/>
            </a:endParaRPr>
          </a:p>
          <a:p>
            <a:pPr indent="231775" algn="just">
              <a:lnSpc>
                <a:spcPct val="120000"/>
              </a:lnSpc>
              <a:spcBef>
                <a:spcPts val="0"/>
              </a:spcBef>
            </a:pPr>
            <a:r>
              <a:rPr lang="pt-BR" sz="4300" dirty="0">
                <a:solidFill>
                  <a:schemeClr val="tx1"/>
                </a:solidFill>
                <a:latin typeface="Times New Roman" pitchFamily="18" charset="0"/>
                <a:cs typeface="Times New Roman" pitchFamily="18" charset="0"/>
              </a:rPr>
              <a:t>- Khoản: số thứ tự các khoản trong mỗi mục dùng chữ số Ả-rập, sau đó có dấu chấm; số thứ tự và tiêu đề của khoản (nếu có) được trình bày bằng chữ in thường, cỡ chữ bằng cỡ chữ của phần lời văn (14), kiểu chữ đứng, đậm;</a:t>
            </a:r>
            <a:endParaRPr lang="en-US" sz="4300" dirty="0">
              <a:solidFill>
                <a:schemeClr val="tx1"/>
              </a:solidFill>
              <a:latin typeface="Times New Roman" pitchFamily="18" charset="0"/>
              <a:cs typeface="Times New Roman" pitchFamily="18" charset="0"/>
            </a:endParaRPr>
          </a:p>
          <a:p>
            <a:pPr indent="231775" algn="just">
              <a:lnSpc>
                <a:spcPct val="120000"/>
              </a:lnSpc>
              <a:spcBef>
                <a:spcPts val="0"/>
              </a:spcBef>
            </a:pPr>
            <a:r>
              <a:rPr lang="pt-BR" sz="4300" dirty="0">
                <a:solidFill>
                  <a:schemeClr val="tx1"/>
                </a:solidFill>
                <a:latin typeface="Times New Roman" pitchFamily="18" charset="0"/>
                <a:cs typeface="Times New Roman" pitchFamily="18" charset="0"/>
              </a:rPr>
              <a:t>- Điểm: thứ tự các điểm trong mỗi khoản dùng các chữ cái tiếng Việt theo thứ tự abc, sau đó có dấu đóng ngoặc đơn, bằng chữ in thường, cỡ chữ bằng cỡ chữ của phần lời văn (14), kiểu chữ đứng.</a:t>
            </a:r>
            <a:endParaRPr lang="en-US" sz="4300" dirty="0">
              <a:solidFill>
                <a:schemeClr val="tx1"/>
              </a:solidFill>
              <a:latin typeface="Times New Roman" pitchFamily="18" charset="0"/>
              <a:cs typeface="Times New Roman" pitchFamily="18" charset="0"/>
            </a:endParaRPr>
          </a:p>
          <a:p>
            <a:pPr indent="231775" algn="just">
              <a:lnSpc>
                <a:spcPct val="120000"/>
              </a:lnSpc>
              <a:spcBef>
                <a:spcPts val="0"/>
              </a:spcBef>
            </a:pPr>
            <a:r>
              <a:rPr lang="pt-BR" sz="4300" b="1" dirty="0">
                <a:solidFill>
                  <a:schemeClr val="tx1"/>
                </a:solidFill>
                <a:latin typeface="Times New Roman" pitchFamily="18" charset="0"/>
                <a:cs typeface="Times New Roman" pitchFamily="18" charset="0"/>
              </a:rPr>
              <a:t>13. Về trình bày chức vụ, họ tên và chữ ký của người có thẩm quyền (ô số 7a, 7b, 7c)</a:t>
            </a:r>
            <a:endParaRPr lang="en-US" sz="4300" dirty="0">
              <a:solidFill>
                <a:schemeClr val="tx1"/>
              </a:solidFill>
              <a:latin typeface="Times New Roman" pitchFamily="18" charset="0"/>
              <a:cs typeface="Times New Roman" pitchFamily="18" charset="0"/>
            </a:endParaRPr>
          </a:p>
          <a:p>
            <a:pPr indent="231775" algn="just">
              <a:lnSpc>
                <a:spcPct val="120000"/>
              </a:lnSpc>
              <a:spcBef>
                <a:spcPts val="0"/>
              </a:spcBef>
            </a:pPr>
            <a:r>
              <a:rPr lang="pt-BR" sz="4300" dirty="0">
                <a:solidFill>
                  <a:schemeClr val="tx1"/>
                </a:solidFill>
                <a:latin typeface="Times New Roman" pitchFamily="18" charset="0"/>
                <a:cs typeface="Times New Roman" pitchFamily="18" charset="0"/>
              </a:rPr>
              <a:t>Các chữ viết tắt “KT.” hoặc quyền hạn và chức vụ của người ký được trình bày bằng chữ in hoa, cỡ chữ </a:t>
            </a:r>
            <a:r>
              <a:rPr lang="pt-BR" sz="4300" dirty="0" smtClean="0">
                <a:solidFill>
                  <a:schemeClr val="tx1"/>
                </a:solidFill>
                <a:latin typeface="Times New Roman" pitchFamily="18" charset="0"/>
                <a:cs typeface="Times New Roman" pitchFamily="18" charset="0"/>
              </a:rPr>
              <a:t>13-14</a:t>
            </a:r>
            <a:r>
              <a:rPr lang="pt-BR" sz="4300" dirty="0">
                <a:solidFill>
                  <a:schemeClr val="tx1"/>
                </a:solidFill>
                <a:latin typeface="Times New Roman" pitchFamily="18" charset="0"/>
                <a:cs typeface="Times New Roman" pitchFamily="18" charset="0"/>
              </a:rPr>
              <a:t>, kiểu chữ đứng, đậm.</a:t>
            </a:r>
            <a:endParaRPr lang="en-US" sz="4300" dirty="0">
              <a:solidFill>
                <a:schemeClr val="tx1"/>
              </a:solidFill>
              <a:latin typeface="Times New Roman" pitchFamily="18" charset="0"/>
              <a:cs typeface="Times New Roman" pitchFamily="18" charset="0"/>
            </a:endParaRPr>
          </a:p>
          <a:p>
            <a:pPr indent="231775" algn="just">
              <a:lnSpc>
                <a:spcPct val="120000"/>
              </a:lnSpc>
              <a:spcBef>
                <a:spcPts val="0"/>
              </a:spcBef>
            </a:pPr>
            <a:r>
              <a:rPr lang="pt-BR" sz="4300" dirty="0">
                <a:solidFill>
                  <a:schemeClr val="tx1"/>
                </a:solidFill>
                <a:latin typeface="Times New Roman" pitchFamily="18" charset="0"/>
                <a:cs typeface="Times New Roman" pitchFamily="18" charset="0"/>
              </a:rPr>
              <a:t>Họ tên của người ký văn bản được trình bày bằng chữ in thường, cỡ chữ 14, kiểu chữ đứng, đậm.</a:t>
            </a:r>
            <a:endParaRPr lang="en-US" sz="4300" dirty="0">
              <a:solidFill>
                <a:schemeClr val="tx1"/>
              </a:solidFill>
              <a:latin typeface="Times New Roman" pitchFamily="18" charset="0"/>
              <a:cs typeface="Times New Roman" pitchFamily="18" charset="0"/>
            </a:endParaRPr>
          </a:p>
          <a:p>
            <a:pPr indent="228600" algn="just">
              <a:lnSpc>
                <a:spcPct val="120000"/>
              </a:lnSpc>
              <a:spcBef>
                <a:spcPts val="0"/>
              </a:spcBef>
            </a:pPr>
            <a:endParaRPr lang="en-US" sz="4300" dirty="0">
              <a:solidFill>
                <a:schemeClr val="tx1"/>
              </a:solidFill>
              <a:latin typeface="Times New Roman" pitchFamily="18" charset="0"/>
              <a:cs typeface="Times New Roman" pitchFamily="18" charset="0"/>
            </a:endParaRPr>
          </a:p>
        </p:txBody>
      </p:sp>
      <p:cxnSp>
        <p:nvCxnSpPr>
          <p:cNvPr id="5" name="Straight Connector 4"/>
          <p:cNvCxnSpPr/>
          <p:nvPr/>
        </p:nvCxnSpPr>
        <p:spPr>
          <a:xfrm>
            <a:off x="4148138" y="1863090"/>
            <a:ext cx="1981200" cy="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8415127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3"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9" dur="500"/>
                                        <p:tgtEl>
                                          <p:spTgt spid="3">
                                            <p:txEl>
                                              <p:pRg st="2" end="2"/>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4" presetClass="entr" presetSubtype="10" fill="hold"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4" dur="500"/>
                                        <p:tgtEl>
                                          <p:spTgt spid="3">
                                            <p:txEl>
                                              <p:pRg st="3" end="3"/>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6" presetClass="entr" presetSubtype="16" fill="hold"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circle(in)">
                                      <p:cBhvr>
                                        <p:cTn id="29" dur="2000"/>
                                        <p:tgtEl>
                                          <p:spTgt spid="3">
                                            <p:txEl>
                                              <p:pRg st="4" end="4"/>
                                            </p:txEl>
                                          </p:spTgt>
                                        </p:tgtEl>
                                      </p:cBhvr>
                                    </p:animEffect>
                                  </p:childTnLst>
                                </p:cTn>
                              </p:par>
                              <p:par>
                                <p:cTn id="30" presetID="6" presetClass="entr" presetSubtype="16" fill="hold" nodeType="with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circle(in)">
                                      <p:cBhvr>
                                        <p:cTn id="32" dur="2000"/>
                                        <p:tgtEl>
                                          <p:spTgt spid="3">
                                            <p:txEl>
                                              <p:pRg st="5" end="5"/>
                                            </p:txEl>
                                          </p:spTgt>
                                        </p:tgtEl>
                                      </p:cBhvr>
                                    </p:animEffect>
                                  </p:childTnLst>
                                </p:cTn>
                              </p:par>
                              <p:par>
                                <p:cTn id="33" presetID="6" presetClass="entr" presetSubtype="16" fill="hold" nodeType="with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circle(in)">
                                      <p:cBhvr>
                                        <p:cTn id="35"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42950" y="457204"/>
            <a:ext cx="8420100" cy="1470025"/>
          </a:xfrm>
        </p:spPr>
        <p:txBody>
          <a:bodyPr/>
          <a:lstStyle/>
          <a:p>
            <a:r>
              <a:rPr lang="en-US" b="1" dirty="0" smtClean="0"/>
              <a:t>CÁCH TRÌNH BÀY THỂ THỨC VĂN BẢN HÀNH CHÍNH NHÀ NƯỚC</a:t>
            </a:r>
            <a:endParaRPr lang="en-US" dirty="0"/>
          </a:p>
        </p:txBody>
      </p:sp>
      <p:sp>
        <p:nvSpPr>
          <p:cNvPr id="3" name="Subtitle 2"/>
          <p:cNvSpPr>
            <a:spLocks noGrp="1"/>
          </p:cNvSpPr>
          <p:nvPr>
            <p:ph type="subTitle" idx="1"/>
          </p:nvPr>
        </p:nvSpPr>
        <p:spPr>
          <a:xfrm>
            <a:off x="412750" y="2057400"/>
            <a:ext cx="9163050" cy="4343400"/>
          </a:xfrm>
          <a:ln>
            <a:noFill/>
          </a:ln>
        </p:spPr>
        <p:txBody>
          <a:bodyPr>
            <a:normAutofit fontScale="55000" lnSpcReduction="20000"/>
          </a:bodyPr>
          <a:lstStyle/>
          <a:p>
            <a:pPr indent="231775" algn="just"/>
            <a:r>
              <a:rPr lang="pt-BR" b="1" dirty="0">
                <a:solidFill>
                  <a:schemeClr val="tx1"/>
                </a:solidFill>
                <a:latin typeface="Times New Roman" pitchFamily="18" charset="0"/>
                <a:cs typeface="Times New Roman" pitchFamily="18" charset="0"/>
              </a:rPr>
              <a:t>14. Trình bày </a:t>
            </a:r>
            <a:r>
              <a:rPr lang="pt-BR" b="1" dirty="0" smtClean="0">
                <a:solidFill>
                  <a:schemeClr val="tx1"/>
                </a:solidFill>
                <a:latin typeface="Times New Roman" pitchFamily="18" charset="0"/>
                <a:cs typeface="Times New Roman" pitchFamily="18" charset="0"/>
              </a:rPr>
              <a:t>con dấu(ô </a:t>
            </a:r>
            <a:r>
              <a:rPr lang="pt-BR" b="1" dirty="0">
                <a:solidFill>
                  <a:schemeClr val="tx1"/>
                </a:solidFill>
                <a:latin typeface="Times New Roman" pitchFamily="18" charset="0"/>
                <a:cs typeface="Times New Roman" pitchFamily="18" charset="0"/>
              </a:rPr>
              <a:t>số 8)</a:t>
            </a:r>
            <a:endParaRPr lang="en-US" dirty="0">
              <a:solidFill>
                <a:schemeClr val="tx1"/>
              </a:solidFill>
              <a:latin typeface="Times New Roman" pitchFamily="18" charset="0"/>
              <a:cs typeface="Times New Roman" pitchFamily="18" charset="0"/>
            </a:endParaRPr>
          </a:p>
          <a:p>
            <a:pPr indent="231775" algn="just"/>
            <a:r>
              <a:rPr lang="nl-NL" dirty="0">
                <a:solidFill>
                  <a:schemeClr val="tx1"/>
                </a:solidFill>
                <a:latin typeface="Times New Roman" pitchFamily="18" charset="0"/>
                <a:cs typeface="Times New Roman" pitchFamily="18" charset="0"/>
              </a:rPr>
              <a:t>Dấu đóng phải rõ ràng, ngay ngắn, đúng chiều và dùng đúng mực dấu quy định. </a:t>
            </a:r>
            <a:endParaRPr lang="en-US" dirty="0">
              <a:solidFill>
                <a:schemeClr val="tx1"/>
              </a:solidFill>
              <a:latin typeface="Times New Roman" pitchFamily="18" charset="0"/>
              <a:cs typeface="Times New Roman" pitchFamily="18" charset="0"/>
            </a:endParaRPr>
          </a:p>
          <a:p>
            <a:pPr indent="231775" algn="just"/>
            <a:r>
              <a:rPr lang="nl-NL" dirty="0">
                <a:solidFill>
                  <a:schemeClr val="tx1"/>
                </a:solidFill>
                <a:latin typeface="Times New Roman" pitchFamily="18" charset="0"/>
                <a:cs typeface="Times New Roman" pitchFamily="18" charset="0"/>
              </a:rPr>
              <a:t>Khi đóng dấu lên chữ ký thì dấu đóng phải trùm lên khoảng 1/3 chữ ký về phía bên trái.</a:t>
            </a:r>
            <a:endParaRPr lang="en-US" dirty="0">
              <a:solidFill>
                <a:schemeClr val="tx1"/>
              </a:solidFill>
              <a:latin typeface="Times New Roman" pitchFamily="18" charset="0"/>
              <a:cs typeface="Times New Roman" pitchFamily="18" charset="0"/>
            </a:endParaRPr>
          </a:p>
          <a:p>
            <a:pPr indent="231775" algn="just"/>
            <a:r>
              <a:rPr lang="nl-NL" dirty="0">
                <a:solidFill>
                  <a:schemeClr val="tx1"/>
                </a:solidFill>
                <a:latin typeface="Times New Roman" pitchFamily="18" charset="0"/>
                <a:cs typeface="Times New Roman" pitchFamily="18" charset="0"/>
              </a:rPr>
              <a:t>Các phụ lục kèm theo văn bản chính được đóng lên trang đầu, trùm lên một phần tên cơ quan hoặc tên của phụ lục. </a:t>
            </a:r>
            <a:endParaRPr lang="en-US" dirty="0">
              <a:solidFill>
                <a:schemeClr val="tx1"/>
              </a:solidFill>
              <a:latin typeface="Times New Roman" pitchFamily="18" charset="0"/>
              <a:cs typeface="Times New Roman" pitchFamily="18" charset="0"/>
            </a:endParaRPr>
          </a:p>
          <a:p>
            <a:pPr indent="231775" algn="just"/>
            <a:r>
              <a:rPr lang="pt-BR" b="1" dirty="0">
                <a:solidFill>
                  <a:schemeClr val="tx1"/>
                </a:solidFill>
                <a:latin typeface="Times New Roman" pitchFamily="18" charset="0"/>
                <a:cs typeface="Times New Roman" pitchFamily="18" charset="0"/>
              </a:rPr>
              <a:t>15. Trình bày nơi nhận (ô số 9)</a:t>
            </a:r>
            <a:endParaRPr lang="en-US" dirty="0">
              <a:solidFill>
                <a:schemeClr val="tx1"/>
              </a:solidFill>
              <a:latin typeface="Times New Roman" pitchFamily="18" charset="0"/>
              <a:cs typeface="Times New Roman" pitchFamily="18" charset="0"/>
            </a:endParaRPr>
          </a:p>
          <a:p>
            <a:pPr indent="231775" algn="just"/>
            <a:r>
              <a:rPr lang="pt-BR" dirty="0">
                <a:solidFill>
                  <a:schemeClr val="tx1"/>
                </a:solidFill>
                <a:latin typeface="Times New Roman" pitchFamily="18" charset="0"/>
                <a:cs typeface="Times New Roman" pitchFamily="18" charset="0"/>
              </a:rPr>
              <a:t>Từ </a:t>
            </a:r>
            <a:r>
              <a:rPr lang="pt-BR" dirty="0" smtClean="0">
                <a:solidFill>
                  <a:schemeClr val="tx1"/>
                </a:solidFill>
                <a:latin typeface="Times New Roman" pitchFamily="18" charset="0"/>
                <a:cs typeface="Times New Roman" pitchFamily="18" charset="0"/>
              </a:rPr>
              <a:t>“</a:t>
            </a:r>
            <a:r>
              <a:rPr lang="pt-BR" i="1" dirty="0" smtClean="0">
                <a:solidFill>
                  <a:schemeClr val="tx1"/>
                </a:solidFill>
                <a:latin typeface="Times New Roman" pitchFamily="18" charset="0"/>
                <a:cs typeface="Times New Roman" pitchFamily="18" charset="0"/>
              </a:rPr>
              <a:t>Nơi </a:t>
            </a:r>
            <a:r>
              <a:rPr lang="pt-BR" i="1" dirty="0">
                <a:solidFill>
                  <a:schemeClr val="tx1"/>
                </a:solidFill>
                <a:latin typeface="Times New Roman" pitchFamily="18" charset="0"/>
                <a:cs typeface="Times New Roman" pitchFamily="18" charset="0"/>
              </a:rPr>
              <a:t>nhận</a:t>
            </a:r>
            <a:r>
              <a:rPr lang="pt-BR" dirty="0">
                <a:solidFill>
                  <a:schemeClr val="tx1"/>
                </a:solidFill>
                <a:latin typeface="Times New Roman" pitchFamily="18" charset="0"/>
                <a:cs typeface="Times New Roman" pitchFamily="18" charset="0"/>
              </a:rPr>
              <a:t>” được </a:t>
            </a:r>
            <a:r>
              <a:rPr lang="pt-BR" dirty="0" smtClean="0">
                <a:solidFill>
                  <a:schemeClr val="tx1"/>
                </a:solidFill>
                <a:latin typeface="Times New Roman" pitchFamily="18" charset="0"/>
                <a:cs typeface="Times New Roman" pitchFamily="18" charset="0"/>
              </a:rPr>
              <a:t>trình </a:t>
            </a:r>
            <a:r>
              <a:rPr lang="pt-BR" dirty="0">
                <a:solidFill>
                  <a:schemeClr val="tx1"/>
                </a:solidFill>
                <a:latin typeface="Times New Roman" pitchFamily="18" charset="0"/>
                <a:cs typeface="Times New Roman" pitchFamily="18" charset="0"/>
              </a:rPr>
              <a:t>bày trên một dòng riêng, sau đó có dấu hai chấm, bằng chữ in thường, cỡ chữ 12, kiểu chữ nghiêng, đậm;</a:t>
            </a:r>
            <a:endParaRPr lang="en-US" dirty="0">
              <a:solidFill>
                <a:schemeClr val="tx1"/>
              </a:solidFill>
              <a:latin typeface="Times New Roman" pitchFamily="18" charset="0"/>
              <a:cs typeface="Times New Roman" pitchFamily="18" charset="0"/>
            </a:endParaRPr>
          </a:p>
          <a:p>
            <a:pPr indent="231775" algn="just"/>
            <a:r>
              <a:rPr lang="pt-BR" dirty="0">
                <a:solidFill>
                  <a:schemeClr val="tx1"/>
                </a:solidFill>
                <a:latin typeface="Times New Roman" pitchFamily="18" charset="0"/>
                <a:cs typeface="Times New Roman" pitchFamily="18" charset="0"/>
              </a:rPr>
              <a:t>Phần liệt kê các cơ quan, tổ chức, đơn vị và cá nhân nhận văn bản được trình bày bằng chữ in thường, cỡ chữ 11, kiểu chữ đứng; tên mỗi cơ quan, tổ chức, đơn vị và cá nhân hoặc mỗi nhóm cơ quan, tổ chức, đơn vị nhận văn bản được trình bày trên một dòng riêng, đầu dòng có gạch ngang, cuối dòng có dấu chấm phẩy; riêng dòng cuối cùng bao gồm chữ “lưu” sau đó có dấu hai chấm, tiếp theo là chữ viết tắt “VT” (văn </a:t>
            </a:r>
            <a:r>
              <a:rPr lang="pt-BR" dirty="0" smtClean="0">
                <a:solidFill>
                  <a:schemeClr val="tx1"/>
                </a:solidFill>
                <a:latin typeface="Times New Roman" pitchFamily="18" charset="0"/>
                <a:cs typeface="Times New Roman" pitchFamily="18" charset="0"/>
              </a:rPr>
              <a:t>thư) và cuối </a:t>
            </a:r>
            <a:r>
              <a:rPr lang="pt-BR" dirty="0">
                <a:solidFill>
                  <a:schemeClr val="tx1"/>
                </a:solidFill>
                <a:latin typeface="Times New Roman" pitchFamily="18" charset="0"/>
                <a:cs typeface="Times New Roman" pitchFamily="18" charset="0"/>
              </a:rPr>
              <a:t>cùng là dấu chấm.</a:t>
            </a:r>
            <a:endParaRPr lang="en-US" dirty="0">
              <a:solidFill>
                <a:schemeClr val="tx1"/>
              </a:solidFill>
              <a:latin typeface="Times New Roman" pitchFamily="18" charset="0"/>
              <a:cs typeface="Times New Roman" pitchFamily="18" charset="0"/>
            </a:endParaRPr>
          </a:p>
          <a:p>
            <a:pPr indent="231775" algn="just"/>
            <a:r>
              <a:rPr lang="pt-BR" b="1" dirty="0">
                <a:solidFill>
                  <a:schemeClr val="tx1"/>
                </a:solidFill>
                <a:latin typeface="Times New Roman" pitchFamily="18" charset="0"/>
                <a:cs typeface="Times New Roman" pitchFamily="18" charset="0"/>
              </a:rPr>
              <a:t>16. Trình bày dấu chỉ mức độ mật (ô số 10)</a:t>
            </a:r>
            <a:endParaRPr lang="en-US" dirty="0">
              <a:solidFill>
                <a:schemeClr val="tx1"/>
              </a:solidFill>
              <a:latin typeface="Times New Roman" pitchFamily="18" charset="0"/>
              <a:cs typeface="Times New Roman" pitchFamily="18" charset="0"/>
            </a:endParaRPr>
          </a:p>
          <a:p>
            <a:pPr indent="231775" algn="just"/>
            <a:r>
              <a:rPr lang="pt-BR" dirty="0">
                <a:solidFill>
                  <a:schemeClr val="tx1"/>
                </a:solidFill>
                <a:latin typeface="Times New Roman" pitchFamily="18" charset="0"/>
                <a:cs typeface="Times New Roman" pitchFamily="18" charset="0"/>
              </a:rPr>
              <a:t>Mẫu dấu độ mật (tuyệt mật, tối mật hoặc mật) đối với văn bản có nội dung bí mật nhà nước, bí mật quân sự được thực hiện theo quy định của pháp luật về bảo vệ bí mật nhà nước. </a:t>
            </a:r>
            <a:endParaRPr lang="en-US" dirty="0">
              <a:solidFill>
                <a:schemeClr val="tx1"/>
              </a:solidFill>
              <a:latin typeface="Times New Roman" pitchFamily="18" charset="0"/>
              <a:cs typeface="Times New Roman" pitchFamily="18" charset="0"/>
            </a:endParaRPr>
          </a:p>
        </p:txBody>
      </p:sp>
      <p:cxnSp>
        <p:nvCxnSpPr>
          <p:cNvPr id="5" name="Straight Connector 4"/>
          <p:cNvCxnSpPr/>
          <p:nvPr/>
        </p:nvCxnSpPr>
        <p:spPr>
          <a:xfrm>
            <a:off x="4148138" y="1863090"/>
            <a:ext cx="1981200" cy="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1106390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arn(inVertical)">
                                      <p:cBhvr>
                                        <p:cTn id="10" dur="500"/>
                                        <p:tgtEl>
                                          <p:spTgt spid="3">
                                            <p:txEl>
                                              <p:pRg st="1" end="1"/>
                                            </p:txEl>
                                          </p:spTgt>
                                        </p:tgtEl>
                                      </p:cBhvr>
                                    </p:animEffect>
                                  </p:childTnLst>
                                </p:cTn>
                              </p:par>
                              <p:par>
                                <p:cTn id="11" presetID="16" presetClass="entr" presetSubtype="21"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arn(inVertical)">
                                      <p:cBhvr>
                                        <p:cTn id="13" dur="500"/>
                                        <p:tgtEl>
                                          <p:spTgt spid="3">
                                            <p:txEl>
                                              <p:pRg st="2" end="2"/>
                                            </p:txEl>
                                          </p:spTgt>
                                        </p:tgtEl>
                                      </p:cBhvr>
                                    </p:animEffect>
                                  </p:childTnLst>
                                </p:cTn>
                              </p:par>
                              <p:par>
                                <p:cTn id="14" presetID="16" presetClass="entr" presetSubtype="21"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barn(inVertical)">
                                      <p:cBhvr>
                                        <p:cTn id="16" dur="5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4" presetClass="entr" presetSubtype="1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randombar(horizontal)">
                                      <p:cBhvr>
                                        <p:cTn id="21" dur="500"/>
                                        <p:tgtEl>
                                          <p:spTgt spid="3">
                                            <p:txEl>
                                              <p:pRg st="4" end="4"/>
                                            </p:txEl>
                                          </p:spTgt>
                                        </p:tgtEl>
                                      </p:cBhvr>
                                    </p:animEffect>
                                  </p:childTnLst>
                                </p:cTn>
                              </p:par>
                              <p:par>
                                <p:cTn id="22" presetID="14" presetClass="entr" presetSubtype="10" fill="hold"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randombar(horizontal)">
                                      <p:cBhvr>
                                        <p:cTn id="24" dur="500"/>
                                        <p:tgtEl>
                                          <p:spTgt spid="3">
                                            <p:txEl>
                                              <p:pRg st="5" end="5"/>
                                            </p:txEl>
                                          </p:spTgt>
                                        </p:tgtEl>
                                      </p:cBhvr>
                                    </p:animEffect>
                                  </p:childTnLst>
                                </p:cTn>
                              </p:par>
                              <p:par>
                                <p:cTn id="25" presetID="14" presetClass="entr" presetSubtype="10"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randombar(horizontal)">
                                      <p:cBhvr>
                                        <p:cTn id="27" dur="5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5" presetClass="entr" presetSubtype="0" fill="hold"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fade">
                                      <p:cBhvr>
                                        <p:cTn id="32" dur="2000"/>
                                        <p:tgtEl>
                                          <p:spTgt spid="3">
                                            <p:txEl>
                                              <p:pRg st="7" end="7"/>
                                            </p:txEl>
                                          </p:spTgt>
                                        </p:tgtEl>
                                      </p:cBhvr>
                                    </p:animEffect>
                                    <p:anim calcmode="lin" valueType="num">
                                      <p:cBhvr>
                                        <p:cTn id="33" dur="2000" fill="hold"/>
                                        <p:tgtEl>
                                          <p:spTgt spid="3">
                                            <p:txEl>
                                              <p:pRg st="7" end="7"/>
                                            </p:txEl>
                                          </p:spTgt>
                                        </p:tgtEl>
                                        <p:attrNameLst>
                                          <p:attrName>ppt_w</p:attrName>
                                        </p:attrNameLst>
                                      </p:cBhvr>
                                      <p:tavLst>
                                        <p:tav tm="0" fmla="#ppt_w*sin(2.5*pi*$)">
                                          <p:val>
                                            <p:fltVal val="0"/>
                                          </p:val>
                                        </p:tav>
                                        <p:tav tm="100000">
                                          <p:val>
                                            <p:fltVal val="1"/>
                                          </p:val>
                                        </p:tav>
                                      </p:tavLst>
                                    </p:anim>
                                    <p:anim calcmode="lin" valueType="num">
                                      <p:cBhvr>
                                        <p:cTn id="34" dur="2000" fill="hold"/>
                                        <p:tgtEl>
                                          <p:spTgt spid="3">
                                            <p:txEl>
                                              <p:pRg st="7" end="7"/>
                                            </p:txEl>
                                          </p:spTgt>
                                        </p:tgtEl>
                                        <p:attrNameLst>
                                          <p:attrName>ppt_h</p:attrName>
                                        </p:attrNameLst>
                                      </p:cBhvr>
                                      <p:tavLst>
                                        <p:tav tm="0">
                                          <p:val>
                                            <p:strVal val="#ppt_h"/>
                                          </p:val>
                                        </p:tav>
                                        <p:tav tm="100000">
                                          <p:val>
                                            <p:strVal val="#ppt_h"/>
                                          </p:val>
                                        </p:tav>
                                      </p:tavLst>
                                    </p:anim>
                                  </p:childTnLst>
                                </p:cTn>
                              </p:par>
                              <p:par>
                                <p:cTn id="35" presetID="45" presetClass="entr" presetSubtype="0" fill="hold" nodeType="with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fade">
                                      <p:cBhvr>
                                        <p:cTn id="37" dur="2000"/>
                                        <p:tgtEl>
                                          <p:spTgt spid="3">
                                            <p:txEl>
                                              <p:pRg st="8" end="8"/>
                                            </p:txEl>
                                          </p:spTgt>
                                        </p:tgtEl>
                                      </p:cBhvr>
                                    </p:animEffect>
                                    <p:anim calcmode="lin" valueType="num">
                                      <p:cBhvr>
                                        <p:cTn id="38" dur="2000" fill="hold"/>
                                        <p:tgtEl>
                                          <p:spTgt spid="3">
                                            <p:txEl>
                                              <p:pRg st="8" end="8"/>
                                            </p:txEl>
                                          </p:spTgt>
                                        </p:tgtEl>
                                        <p:attrNameLst>
                                          <p:attrName>ppt_w</p:attrName>
                                        </p:attrNameLst>
                                      </p:cBhvr>
                                      <p:tavLst>
                                        <p:tav tm="0" fmla="#ppt_w*sin(2.5*pi*$)">
                                          <p:val>
                                            <p:fltVal val="0"/>
                                          </p:val>
                                        </p:tav>
                                        <p:tav tm="100000">
                                          <p:val>
                                            <p:fltVal val="1"/>
                                          </p:val>
                                        </p:tav>
                                      </p:tavLst>
                                    </p:anim>
                                    <p:anim calcmode="lin" valueType="num">
                                      <p:cBhvr>
                                        <p:cTn id="39" dur="2000" fill="hold"/>
                                        <p:tgtEl>
                                          <p:spTgt spid="3">
                                            <p:txEl>
                                              <p:pRg st="8" end="8"/>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a:off x="4148138" y="1863090"/>
            <a:ext cx="1981200" cy="0"/>
          </a:xfrm>
          <a:prstGeom prst="line">
            <a:avLst/>
          </a:prstGeom>
        </p:spPr>
        <p:style>
          <a:lnRef idx="1">
            <a:schemeClr val="dk1"/>
          </a:lnRef>
          <a:fillRef idx="0">
            <a:schemeClr val="dk1"/>
          </a:fillRef>
          <a:effectRef idx="0">
            <a:schemeClr val="dk1"/>
          </a:effectRef>
          <a:fontRef idx="minor">
            <a:schemeClr val="tx1"/>
          </a:fontRef>
        </p:style>
      </p:cxnSp>
      <p:sp>
        <p:nvSpPr>
          <p:cNvPr id="4" name="Title 3"/>
          <p:cNvSpPr>
            <a:spLocks noGrp="1"/>
          </p:cNvSpPr>
          <p:nvPr>
            <p:ph type="ctrTitle"/>
          </p:nvPr>
        </p:nvSpPr>
        <p:spPr/>
        <p:txBody>
          <a:bodyPr/>
          <a:lstStyle/>
          <a:p>
            <a:endParaRPr lang="en-US" dirty="0"/>
          </a:p>
        </p:txBody>
      </p:sp>
      <p:sp>
        <p:nvSpPr>
          <p:cNvPr id="6" name="Subtitle 5"/>
          <p:cNvSpPr>
            <a:spLocks noGrp="1"/>
          </p:cNvSpPr>
          <p:nvPr>
            <p:ph type="subTitle" idx="1"/>
          </p:nvPr>
        </p:nvSpPr>
        <p:spPr/>
        <p:txBody>
          <a:bodyPr/>
          <a:lstStyle/>
          <a:p>
            <a:endParaRPr lang="en-US"/>
          </a:p>
        </p:txBody>
      </p:sp>
    </p:spTree>
    <p:extLst>
      <p:ext uri="{BB962C8B-B14F-4D97-AF65-F5344CB8AC3E}">
        <p14:creationId xmlns:p14="http://schemas.microsoft.com/office/powerpoint/2010/main" val="1525781511"/>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742950" y="85126"/>
            <a:ext cx="8420100" cy="6772874"/>
          </a:xfrm>
        </p:spPr>
        <p:txBody>
          <a:bodyPr anchor="t">
            <a:normAutofit/>
          </a:bodyPr>
          <a:lstStyle/>
          <a:p>
            <a:r>
              <a:rPr lang="en-US" sz="1700" dirty="0" smtClean="0">
                <a:latin typeface="Times New Roman" pitchFamily="18" charset="0"/>
                <a:ea typeface="+mn-ea"/>
                <a:cs typeface="Times New Roman" pitchFamily="18" charset="0"/>
              </a:rPr>
              <a:t>TRÌNH BÀY VĂN CÓ TÊN LOẠI</a:t>
            </a:r>
            <a:br>
              <a:rPr lang="en-US" sz="1700" dirty="0" smtClean="0">
                <a:latin typeface="Times New Roman" pitchFamily="18" charset="0"/>
                <a:ea typeface="+mn-ea"/>
                <a:cs typeface="Times New Roman" pitchFamily="18" charset="0"/>
              </a:rPr>
            </a:br>
            <a:r>
              <a:rPr lang="en-US" sz="1700" dirty="0" smtClean="0">
                <a:latin typeface="Times New Roman" pitchFamily="18" charset="0"/>
                <a:ea typeface="+mn-ea"/>
                <a:cs typeface="Times New Roman" pitchFamily="18" charset="0"/>
              </a:rPr>
              <a:t>(</a:t>
            </a:r>
            <a:r>
              <a:rPr lang="en-US" sz="1700" dirty="0" err="1" smtClean="0">
                <a:latin typeface="Times New Roman" pitchFamily="18" charset="0"/>
                <a:ea typeface="+mn-ea"/>
                <a:cs typeface="Times New Roman" pitchFamily="18" charset="0"/>
              </a:rPr>
              <a:t>trên</a:t>
            </a:r>
            <a:r>
              <a:rPr lang="en-US" sz="1700" smtClean="0">
                <a:latin typeface="Times New Roman" pitchFamily="18" charset="0"/>
                <a:ea typeface="+mn-ea"/>
                <a:cs typeface="Times New Roman" pitchFamily="18" charset="0"/>
              </a:rPr>
              <a:t> khổ giấy A4)</a:t>
            </a:r>
            <a:r>
              <a:rPr lang="en-US" sz="1700" dirty="0" smtClean="0">
                <a:latin typeface="Times New Roman" pitchFamily="18" charset="0"/>
                <a:ea typeface="+mn-ea"/>
                <a:cs typeface="Times New Roman" pitchFamily="18" charset="0"/>
              </a:rPr>
              <a:t/>
            </a:r>
            <a:br>
              <a:rPr lang="en-US" sz="1700" dirty="0" smtClean="0">
                <a:latin typeface="Times New Roman" pitchFamily="18" charset="0"/>
                <a:ea typeface="+mn-ea"/>
                <a:cs typeface="Times New Roman" pitchFamily="18" charset="0"/>
              </a:rPr>
            </a:br>
            <a:endParaRPr lang="en-US" sz="1700" dirty="0">
              <a:latin typeface="Times New Roman" pitchFamily="18" charset="0"/>
              <a:ea typeface="+mn-ea"/>
              <a:cs typeface="Times New Roman" pitchFamily="18" charset="0"/>
            </a:endParaRPr>
          </a:p>
        </p:txBody>
      </p:sp>
      <p:sp>
        <p:nvSpPr>
          <p:cNvPr id="29" name="Rectangle 28"/>
          <p:cNvSpPr/>
          <p:nvPr/>
        </p:nvSpPr>
        <p:spPr>
          <a:xfrm>
            <a:off x="1371600" y="687686"/>
            <a:ext cx="7467600" cy="596264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b="1"/>
              <a:t>QUỐC </a:t>
            </a:r>
            <a:r>
              <a:rPr lang="en-US" b="1" smtClean="0"/>
              <a:t>HIỆ                    </a:t>
            </a:r>
            <a:endParaRPr lang="en-US" sz="1200">
              <a:solidFill>
                <a:schemeClr val="tx1"/>
              </a:solidFill>
              <a:latin typeface="Times New Roman" pitchFamily="18" charset="0"/>
              <a:cs typeface="Times New Roman" pitchFamily="18" charset="0"/>
            </a:endParaRPr>
          </a:p>
          <a:p>
            <a:pPr algn="ctr"/>
            <a:endParaRPr lang="en-US"/>
          </a:p>
        </p:txBody>
      </p:sp>
      <p:sp>
        <p:nvSpPr>
          <p:cNvPr id="30" name="Rectangle 39"/>
          <p:cNvSpPr>
            <a:spLocks noChangeArrowheads="1"/>
          </p:cNvSpPr>
          <p:nvPr/>
        </p:nvSpPr>
        <p:spPr bwMode="auto">
          <a:xfrm>
            <a:off x="2355449" y="1337165"/>
            <a:ext cx="1600200" cy="377190"/>
          </a:xfrm>
          <a:prstGeom prst="rect">
            <a:avLst/>
          </a:prstGeom>
          <a:solidFill>
            <a:srgbClr val="FFFFFF"/>
          </a:solidFill>
          <a:ln w="9525">
            <a:solidFill>
              <a:srgbClr val="000000"/>
            </a:solidFill>
            <a:miter lim="800000"/>
            <a:headEnd/>
            <a:tailEnd/>
          </a:ln>
        </p:spPr>
        <p:txBody>
          <a:bodyPr vert="horz" wrap="square" lIns="18000" tIns="10800" rIns="18000" bIns="10800" numCol="1" anchor="ctr" anchorCtr="0" compatLnSpc="1">
            <a:prstTxWarp prst="textNoShape">
              <a:avLst/>
            </a:prstTxWarp>
          </a:bodyPr>
          <a:lstStyle/>
          <a:p>
            <a:pPr marL="0" marR="0" lvl="0" indent="0" algn="ctr" defTabSz="914400" rtl="0" eaLnBrk="1" fontAlgn="base" latinLnBrk="0" hangingPunct="1">
              <a:lnSpc>
                <a:spcPct val="100000"/>
              </a:lnSpc>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Tác giả văn bản (2)</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1024" name="Rectangle 41"/>
          <p:cNvSpPr>
            <a:spLocks noChangeArrowheads="1"/>
          </p:cNvSpPr>
          <p:nvPr/>
        </p:nvSpPr>
        <p:spPr bwMode="auto">
          <a:xfrm>
            <a:off x="6019800" y="1337165"/>
            <a:ext cx="2209801" cy="251460"/>
          </a:xfrm>
          <a:prstGeom prst="rect">
            <a:avLst/>
          </a:prstGeom>
          <a:solidFill>
            <a:srgbClr val="FFFFFF"/>
          </a:solidFill>
          <a:ln w="9525">
            <a:solidFill>
              <a:srgbClr val="000000"/>
            </a:solidFill>
            <a:miter lim="800000"/>
            <a:headEnd/>
            <a:tailEnd/>
          </a:ln>
        </p:spPr>
        <p:txBody>
          <a:bodyPr vert="horz" wrap="square" lIns="18000" tIns="10800" rIns="18000" bIns="10800" numCol="1" anchor="ctr" anchorCtr="0" compatLnSpc="1">
            <a:prstTxWarp prst="textNoShape">
              <a:avLst/>
            </a:prstTxWarp>
          </a:bodyPr>
          <a:lstStyle/>
          <a:p>
            <a:pPr marL="0" marR="0" lvl="0" indent="0" algn="ctr" defTabSz="914400" rtl="0" eaLnBrk="1" fontAlgn="base" latinLnBrk="0" hangingPunct="1">
              <a:lnSpc>
                <a:spcPct val="100000"/>
              </a:lnSpc>
              <a:spcBef>
                <a:spcPts val="900"/>
              </a:spcBef>
              <a:spcAft>
                <a:spcPts val="1000"/>
              </a:spcAft>
              <a:buClrTx/>
              <a:buSzTx/>
              <a:buFontTx/>
              <a:buNone/>
              <a:tabLst/>
            </a:pPr>
            <a:r>
              <a:rPr kumimoji="0" lang="en-US" sz="1200" b="1" i="0" u="none" strike="noStrike" cap="none" normalizeH="0" baseline="0" smtClean="0">
                <a:ln>
                  <a:noFill/>
                </a:ln>
                <a:solidFill>
                  <a:schemeClr val="tx1"/>
                </a:solidFill>
                <a:effectLst/>
                <a:latin typeface="Calibri" pitchFamily="34" charset="0"/>
                <a:cs typeface="Arial" pitchFamily="34" charset="0"/>
              </a:rPr>
              <a:t>QUỐC HIỆU (1)</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25" name="Line 42"/>
          <p:cNvSpPr>
            <a:spLocks noChangeShapeType="1"/>
          </p:cNvSpPr>
          <p:nvPr/>
        </p:nvSpPr>
        <p:spPr bwMode="auto">
          <a:xfrm>
            <a:off x="7467600" y="687685"/>
            <a:ext cx="0" cy="628650"/>
          </a:xfrm>
          <a:prstGeom prst="line">
            <a:avLst/>
          </a:prstGeom>
          <a:no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0" name="Rectangle 39"/>
          <p:cNvSpPr>
            <a:spLocks noChangeArrowheads="1"/>
          </p:cNvSpPr>
          <p:nvPr/>
        </p:nvSpPr>
        <p:spPr bwMode="auto">
          <a:xfrm>
            <a:off x="2362201" y="1831288"/>
            <a:ext cx="1600200" cy="377190"/>
          </a:xfrm>
          <a:prstGeom prst="rect">
            <a:avLst/>
          </a:prstGeom>
          <a:solidFill>
            <a:srgbClr val="FFFFFF"/>
          </a:solidFill>
          <a:ln w="9525">
            <a:solidFill>
              <a:srgbClr val="000000"/>
            </a:solidFill>
            <a:miter lim="800000"/>
            <a:headEnd/>
            <a:tailEnd/>
          </a:ln>
        </p:spPr>
        <p:txBody>
          <a:bodyPr vert="horz" wrap="square" lIns="18000" tIns="10800" rIns="18000" bIns="10800" numCol="1" anchor="ctr" anchorCtr="0" compatLnSpc="1">
            <a:prstTxWarp prst="textNoShape">
              <a:avLst/>
            </a:prstTxWarp>
          </a:bodyPr>
          <a:lstStyle/>
          <a:p>
            <a:pPr marL="0" marR="0" lvl="0" indent="0" algn="ctr" defTabSz="914400" rtl="0" eaLnBrk="1" fontAlgn="base" latinLnBrk="0" hangingPunct="1">
              <a:lnSpc>
                <a:spcPct val="100000"/>
              </a:lnSpc>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Số,</a:t>
            </a:r>
            <a:r>
              <a:rPr kumimoji="0" lang="en-US" sz="1200" b="0" i="0" u="none" strike="noStrike" cap="none" normalizeH="0" smtClean="0">
                <a:ln>
                  <a:noFill/>
                </a:ln>
                <a:solidFill>
                  <a:schemeClr val="tx1"/>
                </a:solidFill>
                <a:effectLst/>
                <a:latin typeface="Times New Roman" pitchFamily="18" charset="0"/>
                <a:cs typeface="Times New Roman" pitchFamily="18" charset="0"/>
              </a:rPr>
              <a:t> ký hiệu (3)</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41" name="Rectangle 39"/>
          <p:cNvSpPr>
            <a:spLocks noChangeArrowheads="1"/>
          </p:cNvSpPr>
          <p:nvPr/>
        </p:nvSpPr>
        <p:spPr bwMode="auto">
          <a:xfrm>
            <a:off x="6934201" y="838200"/>
            <a:ext cx="457200" cy="342900"/>
          </a:xfrm>
          <a:prstGeom prst="rect">
            <a:avLst/>
          </a:prstGeom>
          <a:solidFill>
            <a:srgbClr val="FFFFFF"/>
          </a:solidFill>
          <a:ln w="9525">
            <a:noFill/>
            <a:miter lim="800000"/>
            <a:headEnd/>
            <a:tailEnd/>
          </a:ln>
        </p:spPr>
        <p:txBody>
          <a:bodyPr vert="horz" wrap="square" lIns="18000" tIns="10800" rIns="18000" bIns="10800" numCol="1" anchor="ctr" anchorCtr="0" compatLnSpc="1">
            <a:prstTxWarp prst="textNoShape">
              <a:avLst/>
            </a:prstTxWarp>
          </a:bodyPr>
          <a:lstStyle/>
          <a:p>
            <a:pPr lvl="0" algn="ctr" fontAlgn="base">
              <a:spcBef>
                <a:spcPts val="300"/>
              </a:spcBef>
              <a:spcAft>
                <a:spcPts val="1000"/>
              </a:spcAft>
            </a:pPr>
            <a:r>
              <a:rPr lang="en-US" sz="1200" b="1" dirty="0" smtClean="0">
                <a:latin typeface="Times New Roman" pitchFamily="18" charset="0"/>
                <a:cs typeface="Times New Roman" pitchFamily="18" charset="0"/>
              </a:rPr>
              <a:t>2,0 2,5cm</a:t>
            </a:r>
            <a:endParaRPr kumimoji="0" lang="en-US" sz="12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42" name="Rectangle 41"/>
          <p:cNvSpPr>
            <a:spLocks noChangeArrowheads="1"/>
          </p:cNvSpPr>
          <p:nvPr/>
        </p:nvSpPr>
        <p:spPr bwMode="auto">
          <a:xfrm>
            <a:off x="6031374" y="1697959"/>
            <a:ext cx="2515727" cy="321925"/>
          </a:xfrm>
          <a:prstGeom prst="rect">
            <a:avLst/>
          </a:prstGeom>
          <a:solidFill>
            <a:srgbClr val="FFFFFF"/>
          </a:solidFill>
          <a:ln w="9525">
            <a:solidFill>
              <a:srgbClr val="000000"/>
            </a:solidFill>
            <a:miter lim="800000"/>
            <a:headEnd/>
            <a:tailEnd/>
          </a:ln>
        </p:spPr>
        <p:txBody>
          <a:bodyPr vert="horz" wrap="square" lIns="18000" tIns="10800" rIns="18000" bIns="10800" numCol="1" anchor="ctr" anchorCtr="0" compatLnSpc="1">
            <a:prstTxWarp prst="textNoShape">
              <a:avLst/>
            </a:prstTxWarp>
          </a:bodyPr>
          <a:lstStyle/>
          <a:p>
            <a:pPr marL="0" marR="0" lvl="0" indent="0" algn="ctr" defTabSz="914400" rtl="0" eaLnBrk="1" fontAlgn="base" latinLnBrk="0" hangingPunct="1">
              <a:lnSpc>
                <a:spcPct val="100000"/>
              </a:lnSpc>
              <a:spcBef>
                <a:spcPts val="900"/>
              </a:spcBef>
              <a:spcAft>
                <a:spcPts val="1000"/>
              </a:spcAft>
              <a:buClrTx/>
              <a:buSzTx/>
              <a:buFontTx/>
              <a:buNone/>
              <a:tabLst/>
            </a:pPr>
            <a:r>
              <a:rPr lang="en-US" sz="1200" i="1" smtClean="0">
                <a:latin typeface="Times New Roman" pitchFamily="18" charset="0"/>
                <a:cs typeface="Times New Roman" pitchFamily="18" charset="0"/>
              </a:rPr>
              <a:t>Địa danh, ngày … tháng… năm …(4)</a:t>
            </a:r>
            <a:endParaRPr kumimoji="0" lang="en-US" sz="1800" i="1"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43" name="Rectangle 42"/>
          <p:cNvSpPr>
            <a:spLocks noChangeArrowheads="1"/>
          </p:cNvSpPr>
          <p:nvPr/>
        </p:nvSpPr>
        <p:spPr bwMode="auto">
          <a:xfrm>
            <a:off x="6031374" y="2209800"/>
            <a:ext cx="2209801" cy="502920"/>
          </a:xfrm>
          <a:prstGeom prst="rect">
            <a:avLst/>
          </a:prstGeom>
          <a:solidFill>
            <a:srgbClr val="FFFFFF"/>
          </a:solidFill>
          <a:ln w="9525">
            <a:solidFill>
              <a:srgbClr val="000000"/>
            </a:solidFill>
            <a:miter lim="800000"/>
            <a:headEnd/>
            <a:tailEnd/>
          </a:ln>
        </p:spPr>
        <p:txBody>
          <a:bodyPr vert="horz" wrap="square" lIns="18000" tIns="10800" rIns="18000" bIns="10800" numCol="1" anchor="ctr" anchorCtr="0" compatLnSpc="1">
            <a:prstTxWarp prst="textNoShape">
              <a:avLst/>
            </a:prstTxWarp>
          </a:bodyPr>
          <a:lstStyle/>
          <a:p>
            <a:pPr marL="0" marR="0" lvl="0" indent="0" algn="ctr" defTabSz="914400" rtl="0" eaLnBrk="1" fontAlgn="base" latinLnBrk="0" hangingPunct="1">
              <a:lnSpc>
                <a:spcPct val="100000"/>
              </a:lnSpc>
              <a:buClrTx/>
              <a:buSzTx/>
              <a:buFontTx/>
              <a:buNone/>
              <a:tabLst/>
            </a:pPr>
            <a:r>
              <a:rPr kumimoji="0" lang="en-US" sz="1200" b="1" i="0" u="none" strike="noStrike" cap="none" normalizeH="0" baseline="0" smtClean="0">
                <a:ln>
                  <a:noFill/>
                </a:ln>
                <a:solidFill>
                  <a:schemeClr val="tx1"/>
                </a:solidFill>
                <a:effectLst/>
                <a:latin typeface="Times New Roman" pitchFamily="18" charset="0"/>
                <a:cs typeface="Times New Roman" pitchFamily="18" charset="0"/>
              </a:rPr>
              <a:t>TÊN</a:t>
            </a:r>
            <a:r>
              <a:rPr kumimoji="0" lang="en-US" sz="1200" b="1" i="0" u="none" strike="noStrike" cap="none" normalizeH="0" smtClean="0">
                <a:ln>
                  <a:noFill/>
                </a:ln>
                <a:solidFill>
                  <a:schemeClr val="tx1"/>
                </a:solidFill>
                <a:effectLst/>
                <a:latin typeface="Times New Roman" pitchFamily="18" charset="0"/>
                <a:cs typeface="Times New Roman" pitchFamily="18" charset="0"/>
              </a:rPr>
              <a:t> LOẠI VĂN BẢN</a:t>
            </a:r>
          </a:p>
          <a:p>
            <a:pPr marL="0" marR="0" lvl="0" indent="0" algn="ctr" defTabSz="914400" rtl="0" eaLnBrk="1" fontAlgn="base" latinLnBrk="0" hangingPunct="1">
              <a:lnSpc>
                <a:spcPct val="100000"/>
              </a:lnSpc>
              <a:buClrTx/>
              <a:buSzTx/>
              <a:buFontTx/>
              <a:buNone/>
              <a:tabLst/>
            </a:pPr>
            <a:r>
              <a:rPr lang="en-US" sz="1200" b="1" smtClean="0">
                <a:latin typeface="Times New Roman" pitchFamily="18" charset="0"/>
                <a:cs typeface="Times New Roman" pitchFamily="18" charset="0"/>
              </a:rPr>
              <a:t>Trích yếu nội dung (5)</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11" name="Rectangle 10"/>
          <p:cNvSpPr>
            <a:spLocks noChangeArrowheads="1"/>
          </p:cNvSpPr>
          <p:nvPr/>
        </p:nvSpPr>
        <p:spPr bwMode="auto">
          <a:xfrm>
            <a:off x="2362201" y="2281104"/>
            <a:ext cx="1593448" cy="367448"/>
          </a:xfrm>
          <a:prstGeom prst="rect">
            <a:avLst/>
          </a:prstGeom>
          <a:solidFill>
            <a:srgbClr val="FFFFFF"/>
          </a:solidFill>
          <a:ln w="9525">
            <a:solidFill>
              <a:srgbClr val="000000"/>
            </a:solidFill>
            <a:miter lim="800000"/>
            <a:headEnd/>
            <a:tailEnd/>
          </a:ln>
        </p:spPr>
        <p:txBody>
          <a:bodyPr vert="horz" wrap="square" lIns="18000" tIns="10800" rIns="18000" bIns="10800" numCol="1" anchor="ctr" anchorCtr="0" compatLnSpc="1">
            <a:prstTxWarp prst="textNoShape">
              <a:avLst/>
            </a:prstTxWarp>
          </a:bodyPr>
          <a:lstStyle/>
          <a:p>
            <a:pPr marL="0" marR="0" lvl="0" indent="0" algn="ctr" defTabSz="914400" rtl="0" eaLnBrk="1" fontAlgn="base" latinLnBrk="0" hangingPunct="1">
              <a:lnSpc>
                <a:spcPct val="100000"/>
              </a:lnSpc>
              <a:buClrTx/>
              <a:buSzTx/>
              <a:buFontTx/>
              <a:buNone/>
              <a:tabLst/>
            </a:pPr>
            <a:r>
              <a:rPr lang="en-US" sz="1200" smtClean="0">
                <a:latin typeface="Times New Roman" pitchFamily="18" charset="0"/>
                <a:cs typeface="Times New Roman" pitchFamily="18" charset="0"/>
              </a:rPr>
              <a:t>Độ mật, độ khẩn(10)</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12" name="Rectangle 11"/>
          <p:cNvSpPr>
            <a:spLocks noChangeArrowheads="1"/>
          </p:cNvSpPr>
          <p:nvPr/>
        </p:nvSpPr>
        <p:spPr bwMode="auto">
          <a:xfrm>
            <a:off x="2362199" y="3105150"/>
            <a:ext cx="5878976" cy="1619250"/>
          </a:xfrm>
          <a:prstGeom prst="rect">
            <a:avLst/>
          </a:prstGeom>
          <a:solidFill>
            <a:srgbClr val="FFFFFF"/>
          </a:solidFill>
          <a:ln w="9525">
            <a:solidFill>
              <a:srgbClr val="000000"/>
            </a:solidFill>
            <a:miter lim="800000"/>
            <a:headEnd/>
            <a:tailEnd/>
          </a:ln>
        </p:spPr>
        <p:txBody>
          <a:bodyPr vert="horz" wrap="square" lIns="18000" tIns="10800" rIns="18000" bIns="10800" numCol="1" anchor="ctr" anchorCtr="0" compatLnSpc="1">
            <a:prstTxWarp prst="textNoShape">
              <a:avLst/>
            </a:prstTxWarp>
          </a:bodyPr>
          <a:lstStyle/>
          <a:p>
            <a:pPr marL="0" marR="0" lvl="0" indent="0" algn="ctr" defTabSz="914400" rtl="0" eaLnBrk="1" fontAlgn="base" latinLnBrk="0" hangingPunct="1">
              <a:lnSpc>
                <a:spcPct val="100000"/>
              </a:lnSpc>
              <a:buClrTx/>
              <a:buSzTx/>
              <a:buFontTx/>
              <a:buNone/>
              <a:tabLst/>
            </a:pPr>
            <a:r>
              <a:rPr lang="en-US" sz="1200" smtClean="0">
                <a:latin typeface="Times New Roman" pitchFamily="18" charset="0"/>
                <a:cs typeface="Times New Roman" pitchFamily="18" charset="0"/>
              </a:rPr>
              <a:t>NỘI DUNG (6)</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13" name="Rectangle 12"/>
          <p:cNvSpPr>
            <a:spLocks noChangeArrowheads="1"/>
          </p:cNvSpPr>
          <p:nvPr/>
        </p:nvSpPr>
        <p:spPr bwMode="auto">
          <a:xfrm>
            <a:off x="2355449" y="4800600"/>
            <a:ext cx="1600200" cy="609600"/>
          </a:xfrm>
          <a:prstGeom prst="rect">
            <a:avLst/>
          </a:prstGeom>
          <a:solidFill>
            <a:srgbClr val="FFFFFF"/>
          </a:solidFill>
          <a:ln w="9525">
            <a:solidFill>
              <a:srgbClr val="000000"/>
            </a:solidFill>
            <a:miter lim="800000"/>
            <a:headEnd/>
            <a:tailEnd/>
          </a:ln>
        </p:spPr>
        <p:txBody>
          <a:bodyPr vert="horz" wrap="square" lIns="18000" tIns="10800" rIns="18000" bIns="10800" numCol="1" anchor="ctr" anchorCtr="0" compatLnSpc="1">
            <a:prstTxWarp prst="textNoShape">
              <a:avLst/>
            </a:prstTxWarp>
          </a:bodyPr>
          <a:lstStyle/>
          <a:p>
            <a:pPr marR="0" lvl="0" indent="115888" defTabSz="914400" rtl="0" eaLnBrk="1" fontAlgn="base" latinLnBrk="0" hangingPunct="1">
              <a:lnSpc>
                <a:spcPct val="100000"/>
              </a:lnSpc>
              <a:buClrTx/>
              <a:buSzTx/>
              <a:buFontTx/>
              <a:buNone/>
              <a:tabLst/>
            </a:pPr>
            <a:r>
              <a:rPr lang="vi-VN" sz="1200" b="1" i="1" smtClean="0">
                <a:latin typeface="Times New Roman" pitchFamily="18" charset="0"/>
                <a:cs typeface="Times New Roman" pitchFamily="18" charset="0"/>
              </a:rPr>
              <a:t>Nơi</a:t>
            </a:r>
            <a:r>
              <a:rPr lang="en-US" sz="1200" b="1" i="1" smtClean="0">
                <a:latin typeface="Times New Roman" pitchFamily="18" charset="0"/>
                <a:cs typeface="Times New Roman" pitchFamily="18" charset="0"/>
              </a:rPr>
              <a:t> nhận: (9)</a:t>
            </a:r>
          </a:p>
          <a:p>
            <a:pPr marL="171450" marR="0" lvl="0" indent="-171450" defTabSz="914400" rtl="0" eaLnBrk="1" fontAlgn="base" latinLnBrk="0" hangingPunct="1">
              <a:lnSpc>
                <a:spcPct val="100000"/>
              </a:lnSpc>
              <a:buClrTx/>
              <a:buSzTx/>
              <a:buFontTx/>
              <a:buChar char="-"/>
              <a:tabLst/>
            </a:pPr>
            <a:r>
              <a:rPr kumimoji="0" lang="en-US" sz="1100" b="1" i="1" u="none" strike="noStrike" cap="none" normalizeH="0" baseline="0" smtClean="0">
                <a:ln>
                  <a:noFill/>
                </a:ln>
                <a:solidFill>
                  <a:schemeClr val="tx1"/>
                </a:solidFill>
                <a:effectLst/>
                <a:latin typeface="Times New Roman" pitchFamily="18" charset="0"/>
                <a:cs typeface="Times New Roman" pitchFamily="18" charset="0"/>
              </a:rPr>
              <a:t>…………..;</a:t>
            </a:r>
          </a:p>
          <a:p>
            <a:pPr marL="171450" marR="0" lvl="0" indent="-171450" defTabSz="914400" rtl="0" eaLnBrk="1" fontAlgn="base" latinLnBrk="0" hangingPunct="1">
              <a:lnSpc>
                <a:spcPct val="100000"/>
              </a:lnSpc>
              <a:buClrTx/>
              <a:buSzTx/>
              <a:buFontTx/>
              <a:buChar char="-"/>
              <a:tabLst/>
            </a:pPr>
            <a:r>
              <a:rPr lang="en-US" sz="1100" b="1" i="1" smtClean="0">
                <a:latin typeface="Times New Roman" pitchFamily="18" charset="0"/>
                <a:cs typeface="Times New Roman" pitchFamily="18" charset="0"/>
              </a:rPr>
              <a:t>…………..</a:t>
            </a:r>
            <a:endParaRPr kumimoji="0" lang="en-US" sz="1100" b="1" i="1"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2" name="Rectangle 2"/>
          <p:cNvSpPr>
            <a:spLocks noChangeArrowheads="1"/>
          </p:cNvSpPr>
          <p:nvPr/>
        </p:nvSpPr>
        <p:spPr bwMode="auto">
          <a:xfrm>
            <a:off x="6412375" y="4953000"/>
            <a:ext cx="1828800" cy="292100"/>
          </a:xfrm>
          <a:prstGeom prst="rect">
            <a:avLst/>
          </a:prstGeom>
          <a:solidFill>
            <a:srgbClr val="FFFFFF"/>
          </a:solidFill>
          <a:ln w="9525">
            <a:solidFill>
              <a:srgbClr val="000000"/>
            </a:solidFill>
            <a:miter lim="800000"/>
            <a:headEnd/>
            <a:tailEnd/>
          </a:ln>
        </p:spPr>
        <p:txBody>
          <a:bodyPr vert="horz" wrap="square" lIns="18000" tIns="10800" rIns="18000" bIns="10800" numCol="1" anchor="ctr" anchorCtr="0" compatLnSpc="1">
            <a:prstTxWarp prst="textNoShape">
              <a:avLst/>
            </a:prstTxWarp>
          </a:bodyPr>
          <a:lstStyle/>
          <a:p>
            <a:pPr marL="0" marR="0" lvl="0" indent="0" algn="ctr" defTabSz="914400" rtl="0" eaLnBrk="1" fontAlgn="base" latinLnBrk="0" hangingPunct="1">
              <a:lnSpc>
                <a:spcPct val="100000"/>
              </a:lnSpc>
              <a:buClrTx/>
              <a:buSzTx/>
              <a:buFontTx/>
              <a:buNone/>
              <a:tabLst/>
            </a:pPr>
            <a:r>
              <a:rPr lang="en-US" sz="1200" b="1">
                <a:latin typeface="Times New Roman" pitchFamily="18" charset="0"/>
                <a:cs typeface="Times New Roman" pitchFamily="18" charset="0"/>
              </a:rPr>
              <a:t>Chức vụ người </a:t>
            </a:r>
            <a:r>
              <a:rPr lang="en-US" sz="1200" b="1" smtClean="0">
                <a:latin typeface="Times New Roman" pitchFamily="18" charset="0"/>
                <a:cs typeface="Times New Roman" pitchFamily="18" charset="0"/>
              </a:rPr>
              <a:t>ký (7a)</a:t>
            </a:r>
            <a:endParaRPr lang="en-US" sz="1200" b="1">
              <a:latin typeface="Times New Roman" pitchFamily="18" charset="0"/>
              <a:cs typeface="Times New Roman" pitchFamily="18" charset="0"/>
            </a:endParaRPr>
          </a:p>
        </p:txBody>
      </p:sp>
      <p:sp>
        <p:nvSpPr>
          <p:cNvPr id="36" name="Rectangle 2"/>
          <p:cNvSpPr>
            <a:spLocks noChangeArrowheads="1"/>
          </p:cNvSpPr>
          <p:nvPr/>
        </p:nvSpPr>
        <p:spPr bwMode="auto">
          <a:xfrm>
            <a:off x="6400800" y="5403850"/>
            <a:ext cx="1828800" cy="292100"/>
          </a:xfrm>
          <a:prstGeom prst="rect">
            <a:avLst/>
          </a:prstGeom>
          <a:solidFill>
            <a:srgbClr val="FFFFFF"/>
          </a:solidFill>
          <a:ln w="9525">
            <a:solidFill>
              <a:srgbClr val="000000"/>
            </a:solidFill>
            <a:miter lim="800000"/>
            <a:headEnd/>
            <a:tailEnd/>
          </a:ln>
        </p:spPr>
        <p:txBody>
          <a:bodyPr vert="horz" wrap="square" lIns="18000" tIns="10800" rIns="18000" bIns="10800" numCol="1" anchor="ctr" anchorCtr="0" compatLnSpc="1">
            <a:prstTxWarp prst="textNoShape">
              <a:avLst/>
            </a:prstTxWarp>
          </a:bodyPr>
          <a:lstStyle/>
          <a:p>
            <a:pPr marL="0" marR="0" lvl="0" indent="0" algn="ctr" defTabSz="914400" rtl="0" eaLnBrk="1" fontAlgn="base" latinLnBrk="0" hangingPunct="1">
              <a:lnSpc>
                <a:spcPct val="100000"/>
              </a:lnSpc>
              <a:buClrTx/>
              <a:buSzTx/>
              <a:buFontTx/>
              <a:buNone/>
              <a:tabLst/>
            </a:pPr>
            <a:r>
              <a:rPr lang="en-US" sz="1200" b="1" smtClean="0">
                <a:latin typeface="Times New Roman" pitchFamily="18" charset="0"/>
                <a:cs typeface="Times New Roman" pitchFamily="18" charset="0"/>
              </a:rPr>
              <a:t>(8) Dấu và chữ ký (7b)</a:t>
            </a:r>
            <a:endParaRPr lang="en-US" sz="1200" b="1">
              <a:latin typeface="Times New Roman" pitchFamily="18" charset="0"/>
              <a:cs typeface="Times New Roman" pitchFamily="18" charset="0"/>
            </a:endParaRPr>
          </a:p>
        </p:txBody>
      </p:sp>
      <p:sp>
        <p:nvSpPr>
          <p:cNvPr id="37" name="Rectangle 2"/>
          <p:cNvSpPr>
            <a:spLocks noChangeArrowheads="1"/>
          </p:cNvSpPr>
          <p:nvPr/>
        </p:nvSpPr>
        <p:spPr bwMode="auto">
          <a:xfrm>
            <a:off x="6324600" y="5880100"/>
            <a:ext cx="2126690" cy="292100"/>
          </a:xfrm>
          <a:prstGeom prst="rect">
            <a:avLst/>
          </a:prstGeom>
          <a:solidFill>
            <a:srgbClr val="FFFFFF"/>
          </a:solidFill>
          <a:ln w="9525">
            <a:solidFill>
              <a:srgbClr val="000000"/>
            </a:solidFill>
            <a:miter lim="800000"/>
            <a:headEnd/>
            <a:tailEnd/>
          </a:ln>
        </p:spPr>
        <p:txBody>
          <a:bodyPr vert="horz" wrap="square" lIns="18000" tIns="10800" rIns="18000" bIns="10800" numCol="1" anchor="ctr" anchorCtr="0" compatLnSpc="1">
            <a:prstTxWarp prst="textNoShape">
              <a:avLst/>
            </a:prstTxWarp>
          </a:bodyPr>
          <a:lstStyle/>
          <a:p>
            <a:pPr marL="0" marR="0" lvl="0" indent="0" algn="ctr" defTabSz="914400" rtl="0" eaLnBrk="1" fontAlgn="base" latinLnBrk="0" hangingPunct="1">
              <a:lnSpc>
                <a:spcPct val="100000"/>
              </a:lnSpc>
              <a:buClrTx/>
              <a:buSzTx/>
              <a:buFontTx/>
              <a:buNone/>
              <a:tabLst/>
            </a:pPr>
            <a:r>
              <a:rPr lang="en-US" sz="1200" b="1" smtClean="0">
                <a:latin typeface="Times New Roman" pitchFamily="18" charset="0"/>
                <a:cs typeface="Times New Roman" pitchFamily="18" charset="0"/>
              </a:rPr>
              <a:t>Cấp bậc, họ tên người ký (7c)</a:t>
            </a:r>
            <a:endParaRPr lang="en-US" sz="1200" b="1">
              <a:latin typeface="Times New Roman" pitchFamily="18" charset="0"/>
              <a:cs typeface="Times New Roman" pitchFamily="18" charset="0"/>
            </a:endParaRPr>
          </a:p>
        </p:txBody>
      </p:sp>
      <p:sp>
        <p:nvSpPr>
          <p:cNvPr id="38" name="Line 42"/>
          <p:cNvSpPr>
            <a:spLocks noChangeShapeType="1"/>
          </p:cNvSpPr>
          <p:nvPr/>
        </p:nvSpPr>
        <p:spPr bwMode="auto">
          <a:xfrm>
            <a:off x="7531099" y="6172200"/>
            <a:ext cx="0" cy="478135"/>
          </a:xfrm>
          <a:prstGeom prst="line">
            <a:avLst/>
          </a:prstGeom>
          <a:no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 name="Rectangle 39"/>
          <p:cNvSpPr>
            <a:spLocks noChangeArrowheads="1"/>
          </p:cNvSpPr>
          <p:nvPr/>
        </p:nvSpPr>
        <p:spPr bwMode="auto">
          <a:xfrm>
            <a:off x="7061201" y="6223000"/>
            <a:ext cx="457200" cy="342900"/>
          </a:xfrm>
          <a:prstGeom prst="rect">
            <a:avLst/>
          </a:prstGeom>
          <a:solidFill>
            <a:srgbClr val="FFFFFF"/>
          </a:solidFill>
          <a:ln w="9525">
            <a:noFill/>
            <a:miter lim="800000"/>
            <a:headEnd/>
            <a:tailEnd/>
          </a:ln>
        </p:spPr>
        <p:txBody>
          <a:bodyPr vert="horz" wrap="square" lIns="18000" tIns="10800" rIns="18000" bIns="10800" numCol="1" anchor="ctr" anchorCtr="0" compatLnSpc="1">
            <a:prstTxWarp prst="textNoShape">
              <a:avLst/>
            </a:prstTxWarp>
          </a:bodyPr>
          <a:lstStyle/>
          <a:p>
            <a:pPr lvl="0" algn="ctr" fontAlgn="base">
              <a:spcBef>
                <a:spcPts val="300"/>
              </a:spcBef>
              <a:spcAft>
                <a:spcPts val="1000"/>
              </a:spcAft>
            </a:pPr>
            <a:r>
              <a:rPr lang="en-US" sz="1200" b="1" smtClean="0">
                <a:latin typeface="Times New Roman" pitchFamily="18" charset="0"/>
                <a:cs typeface="Times New Roman" pitchFamily="18" charset="0"/>
              </a:rPr>
              <a:t>2,0cm</a:t>
            </a:r>
            <a:endParaRPr kumimoji="0" lang="en-US" sz="1200" b="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44" name="Rectangle 43"/>
          <p:cNvSpPr>
            <a:spLocks noChangeArrowheads="1"/>
          </p:cNvSpPr>
          <p:nvPr/>
        </p:nvSpPr>
        <p:spPr bwMode="auto">
          <a:xfrm>
            <a:off x="2342748" y="5556250"/>
            <a:ext cx="1924452" cy="641351"/>
          </a:xfrm>
          <a:prstGeom prst="rect">
            <a:avLst/>
          </a:prstGeom>
          <a:solidFill>
            <a:srgbClr val="FFFFFF"/>
          </a:solidFill>
          <a:ln w="9525">
            <a:solidFill>
              <a:srgbClr val="000000"/>
            </a:solidFill>
            <a:miter lim="800000"/>
            <a:headEnd/>
            <a:tailEnd/>
          </a:ln>
        </p:spPr>
        <p:txBody>
          <a:bodyPr vert="horz" wrap="square" lIns="18000" tIns="10800" rIns="18000" bIns="10800" numCol="1" anchor="t" anchorCtr="0" compatLnSpc="1">
            <a:prstTxWarp prst="textNoShape">
              <a:avLst/>
            </a:prstTxWarp>
          </a:bodyPr>
          <a:lstStyle/>
          <a:p>
            <a:r>
              <a:rPr lang="en-US" sz="1100">
                <a:latin typeface="Times New Roman" pitchFamily="18" charset="0"/>
                <a:cs typeface="Times New Roman" pitchFamily="18" charset="0"/>
              </a:rPr>
              <a:t>Số bản; chữ viết </a:t>
            </a:r>
            <a:r>
              <a:rPr lang="en-US" sz="1100" smtClean="0">
                <a:latin typeface="Times New Roman" pitchFamily="18" charset="0"/>
                <a:cs typeface="Times New Roman" pitchFamily="18" charset="0"/>
              </a:rPr>
              <a:t>tắt tên </a:t>
            </a:r>
            <a:r>
              <a:rPr lang="en-US" sz="1100">
                <a:latin typeface="Times New Roman" pitchFamily="18" charset="0"/>
                <a:cs typeface="Times New Roman" pitchFamily="18" charset="0"/>
              </a:rPr>
              <a:t>người đánh máy, in</a:t>
            </a:r>
          </a:p>
          <a:p>
            <a:r>
              <a:rPr lang="en-US" sz="1100">
                <a:latin typeface="Times New Roman" pitchFamily="18" charset="0"/>
                <a:cs typeface="Times New Roman" pitchFamily="18" charset="0"/>
              </a:rPr>
              <a:t>Dự kiến độ mật: (M, TM, TuM)</a:t>
            </a:r>
          </a:p>
          <a:p>
            <a:pPr marR="0" lvl="0" indent="115888" defTabSz="914400" rtl="0" eaLnBrk="1" fontAlgn="base" latinLnBrk="0" hangingPunct="1">
              <a:lnSpc>
                <a:spcPct val="100000"/>
              </a:lnSpc>
              <a:buClrTx/>
              <a:buSzTx/>
              <a:buFontTx/>
              <a:buNone/>
              <a:tabLst/>
            </a:pPr>
            <a:endParaRPr kumimoji="0" lang="en-US" sz="1100" b="1" i="1"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3" name="Line 3"/>
          <p:cNvSpPr>
            <a:spLocks noChangeShapeType="1"/>
          </p:cNvSpPr>
          <p:nvPr/>
        </p:nvSpPr>
        <p:spPr bwMode="auto">
          <a:xfrm>
            <a:off x="1403684" y="3504197"/>
            <a:ext cx="929873" cy="0"/>
          </a:xfrm>
          <a:prstGeom prst="line">
            <a:avLst/>
          </a:prstGeom>
          <a:no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 name="Line 3"/>
          <p:cNvSpPr>
            <a:spLocks noChangeShapeType="1"/>
          </p:cNvSpPr>
          <p:nvPr/>
        </p:nvSpPr>
        <p:spPr bwMode="auto">
          <a:xfrm>
            <a:off x="8266577" y="3504197"/>
            <a:ext cx="521824" cy="0"/>
          </a:xfrm>
          <a:prstGeom prst="line">
            <a:avLst/>
          </a:prstGeom>
          <a:no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 name="Rectangle 39"/>
          <p:cNvSpPr>
            <a:spLocks noChangeArrowheads="1"/>
          </p:cNvSpPr>
          <p:nvPr/>
        </p:nvSpPr>
        <p:spPr bwMode="auto">
          <a:xfrm>
            <a:off x="1600201" y="3086100"/>
            <a:ext cx="457200" cy="342900"/>
          </a:xfrm>
          <a:prstGeom prst="rect">
            <a:avLst/>
          </a:prstGeom>
          <a:solidFill>
            <a:srgbClr val="FFFFFF"/>
          </a:solidFill>
          <a:ln w="9525">
            <a:noFill/>
            <a:miter lim="800000"/>
            <a:headEnd/>
            <a:tailEnd/>
          </a:ln>
        </p:spPr>
        <p:txBody>
          <a:bodyPr vert="horz" wrap="square" lIns="18000" tIns="10800" rIns="18000" bIns="10800" numCol="1" anchor="ctr" anchorCtr="0" compatLnSpc="1">
            <a:prstTxWarp prst="textNoShape">
              <a:avLst/>
            </a:prstTxWarp>
          </a:bodyPr>
          <a:lstStyle/>
          <a:p>
            <a:pPr lvl="0" algn="ctr" fontAlgn="base">
              <a:spcBef>
                <a:spcPts val="300"/>
              </a:spcBef>
              <a:spcAft>
                <a:spcPts val="1000"/>
              </a:spcAft>
            </a:pPr>
            <a:r>
              <a:rPr lang="en-US" sz="1200" b="1" smtClean="0">
                <a:latin typeface="Times New Roman" pitchFamily="18" charset="0"/>
                <a:cs typeface="Times New Roman" pitchFamily="18" charset="0"/>
              </a:rPr>
              <a:t>3,5cm</a:t>
            </a:r>
            <a:endParaRPr kumimoji="0" lang="en-US" sz="1200" b="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47" name="Rectangle 39"/>
          <p:cNvSpPr>
            <a:spLocks noChangeArrowheads="1"/>
          </p:cNvSpPr>
          <p:nvPr/>
        </p:nvSpPr>
        <p:spPr bwMode="auto">
          <a:xfrm>
            <a:off x="8318501" y="3105150"/>
            <a:ext cx="457200" cy="342900"/>
          </a:xfrm>
          <a:prstGeom prst="rect">
            <a:avLst/>
          </a:prstGeom>
          <a:solidFill>
            <a:srgbClr val="FFFFFF"/>
          </a:solidFill>
          <a:ln w="9525">
            <a:noFill/>
            <a:miter lim="800000"/>
            <a:headEnd/>
            <a:tailEnd/>
          </a:ln>
        </p:spPr>
        <p:txBody>
          <a:bodyPr vert="horz" wrap="square" lIns="18000" tIns="10800" rIns="18000" bIns="10800" numCol="1" anchor="ctr" anchorCtr="0" compatLnSpc="1">
            <a:prstTxWarp prst="textNoShape">
              <a:avLst/>
            </a:prstTxWarp>
          </a:bodyPr>
          <a:lstStyle/>
          <a:p>
            <a:pPr lvl="0" algn="ctr" fontAlgn="base">
              <a:spcBef>
                <a:spcPts val="300"/>
              </a:spcBef>
              <a:spcAft>
                <a:spcPts val="1000"/>
              </a:spcAft>
            </a:pPr>
            <a:r>
              <a:rPr lang="en-US" sz="1200" b="1" smtClean="0">
                <a:latin typeface="Times New Roman" pitchFamily="18" charset="0"/>
                <a:cs typeface="Times New Roman" pitchFamily="18" charset="0"/>
              </a:rPr>
              <a:t>1,5cm</a:t>
            </a:r>
            <a:endParaRPr kumimoji="0" lang="en-US" sz="1200" b="0" i="0" u="none" strike="noStrike" cap="none" normalizeH="0" baseline="0" smtClean="0">
              <a:ln>
                <a:noFill/>
              </a:ln>
              <a:solidFill>
                <a:schemeClr val="tx1"/>
              </a:solidFill>
              <a:effectLst/>
              <a:latin typeface="Times New Roman" pitchFamily="18" charset="0"/>
              <a:cs typeface="Times New Roman" pitchFamily="18" charset="0"/>
            </a:endParaRPr>
          </a:p>
        </p:txBody>
      </p:sp>
      <p:sp>
        <p:nvSpPr>
          <p:cNvPr id="24" name="Rectangle 23"/>
          <p:cNvSpPr>
            <a:spLocks noChangeArrowheads="1"/>
          </p:cNvSpPr>
          <p:nvPr/>
        </p:nvSpPr>
        <p:spPr bwMode="auto">
          <a:xfrm>
            <a:off x="2593541" y="2701850"/>
            <a:ext cx="1593448" cy="367448"/>
          </a:xfrm>
          <a:prstGeom prst="rect">
            <a:avLst/>
          </a:prstGeom>
          <a:solidFill>
            <a:srgbClr val="FFFFFF"/>
          </a:solidFill>
          <a:ln w="9525">
            <a:solidFill>
              <a:srgbClr val="000000"/>
            </a:solidFill>
            <a:miter lim="800000"/>
            <a:headEnd/>
            <a:tailEnd/>
          </a:ln>
        </p:spPr>
        <p:txBody>
          <a:bodyPr vert="horz" wrap="square" lIns="18000" tIns="10800" rIns="18000" bIns="10800" numCol="1" anchor="ctr" anchorCtr="0" compatLnSpc="1">
            <a:prstTxWarp prst="textNoShape">
              <a:avLst/>
            </a:prstTxWarp>
          </a:bodyPr>
          <a:lstStyle/>
          <a:p>
            <a:pPr marL="0" marR="0" lvl="0" indent="0" algn="ctr" defTabSz="914400" rtl="0" eaLnBrk="1" fontAlgn="base" latinLnBrk="0" hangingPunct="1">
              <a:lnSpc>
                <a:spcPct val="100000"/>
              </a:lnSpc>
              <a:buClrTx/>
              <a:buSzTx/>
              <a:buFontTx/>
              <a:buNone/>
              <a:tabLst/>
            </a:pPr>
            <a:r>
              <a:rPr lang="en-US" sz="1200" smtClean="0">
                <a:latin typeface="Times New Roman" pitchFamily="18" charset="0"/>
                <a:cs typeface="Times New Roman" pitchFamily="18" charset="0"/>
              </a:rPr>
              <a:t>Dự thảo (11)</a:t>
            </a:r>
            <a:endParaRPr kumimoji="0" lang="en-US" sz="1800" b="0" i="0" u="none" strike="noStrike" cap="none" normalizeH="0" baseline="0" smtClean="0">
              <a:ln>
                <a:noFill/>
              </a:ln>
              <a:solidFill>
                <a:schemeClr val="tx1"/>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val="169556385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460</TotalTime>
  <Words>3852</Words>
  <Application>Microsoft Office PowerPoint</Application>
  <PresentationFormat>A4 Paper (210x297 mm)</PresentationFormat>
  <Paragraphs>780</Paragraphs>
  <Slides>23</Slides>
  <Notes>1</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PowerPoint Presentation</vt:lpstr>
      <vt:lpstr>CÁCH TRÌNH BÀY THỂ THỨC VĂN BẢN HÀNH NHÀ NƯỚC</vt:lpstr>
      <vt:lpstr>CÁCH TRÌNH BÀY THỂ THỨC VĂN BẢN HÀNH CHÍNH NHÀ NƯỚC</vt:lpstr>
      <vt:lpstr>CÁCH TRÌNH BÀY THỂ THỨC VĂN BẢN HÀNH CHÍNH NHÀ NƯỚC</vt:lpstr>
      <vt:lpstr>CÁCH TRÌNH BÀY THỂ THỨC VĂN BẢN HÀNH CHÍNH NHÀ NƯỚC</vt:lpstr>
      <vt:lpstr>CÁCH TRÌNH BÀY THỂ THỨC VĂN BẢN HÀNH CHÍNH NHÀ NƯỚC</vt:lpstr>
      <vt:lpstr>CÁCH TRÌNH BÀY THỂ THỨC VĂN BẢN HÀNH CHÍNH NHÀ NƯỚC</vt:lpstr>
      <vt:lpstr>PowerPoint Presentation</vt:lpstr>
      <vt:lpstr>TRÌNH BÀY VĂN CÓ TÊN LOẠI (trên khổ giấy A4) </vt:lpstr>
      <vt:lpstr>TRÌNH BÀY VĂN KHÔNG CÓ TÊN LOẠI (trên khổ giấy A4) </vt:lpstr>
      <vt:lpstr>CÁCH TRÌNH BÀY VĂN BẢN</vt:lpstr>
      <vt:lpstr>CÁCH TRÌNH BÀY VĂN BẢN</vt:lpstr>
      <vt:lpstr>CÁCH TRÌNH BÀY VĂN BẢN</vt:lpstr>
      <vt:lpstr>PowerPoint Presentation</vt:lpstr>
      <vt:lpstr>PowerPoint Presentation</vt:lpstr>
      <vt:lpstr>PowerPoint Presentation</vt:lpstr>
      <vt:lpstr>BẢNG CHỮ VIẾT TẮT TÊN LOẠI VĂN BẢN VÀ BẢN SAO</vt:lpstr>
      <vt:lpstr>BẢNG CHỮ VIẾT TẮT TÊN LOẠI VĂN BẢN VÀ BẢN SAO</vt:lpstr>
      <vt:lpstr>BẢNG CHỮ VIẾT TẮT TÊN LOẠI VĂN BẢN VÀ BẢN SAO</vt:lpstr>
      <vt:lpstr>QUI ĐỊNH CHI TIẾT PHÔNG CHỮ, CỠ CHỮ, KIỂU TRÌNH BÀY VĂN BẢN VÀ BẢN SAO</vt:lpstr>
      <vt:lpstr>QUI ĐỊNH CHI TIẾT PHÔNG CHỮ, CỠ CHỮ, KIỂU TRÌNH BÀY VĂN BẢN VÀ BẢN SAO</vt:lpstr>
      <vt:lpstr>QUI ĐỊNH CHI TIẾT PHÔNG CHỮ, CỠ CHỮ, KIỂU TRÌNH BÀY VĂN BẢN VÀ BẢN SAO</vt:lpstr>
      <vt:lpstr>QUI ĐỊNH CHI TIẾT PHÔNG CHỮ, CỠ CHỮ, KIỂU TRÌNH BÀY VĂN BẢN VÀ BẢN SAO</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Cách trình bày thể thức văn bản hành chính Quân sự</dc:title>
  <dc:creator>Admin</dc:creator>
  <cp:lastModifiedBy>NGUYEN TRONG HIEU</cp:lastModifiedBy>
  <cp:revision>55</cp:revision>
  <dcterms:created xsi:type="dcterms:W3CDTF">2015-03-08T06:08:54Z</dcterms:created>
  <dcterms:modified xsi:type="dcterms:W3CDTF">2017-09-25T13:21:26Z</dcterms:modified>
</cp:coreProperties>
</file>